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313" r:id="rId23"/>
    <p:sldId id="314" r:id="rId24"/>
    <p:sldId id="315" r:id="rId25"/>
    <p:sldId id="317" r:id="rId26"/>
    <p:sldId id="316" r:id="rId27"/>
    <p:sldId id="318" r:id="rId28"/>
    <p:sldId id="274"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12192000" cy="6858000"/>
  <p:notesSz cx="6858000" cy="9144000"/>
  <p:embeddedFontLst>
    <p:embeddedFont>
      <p:font typeface="Browallia New" panose="020B0604020202020204" pitchFamily="34" charset="-34"/>
      <p:regular r:id="rId63"/>
      <p:bold r:id="rId64"/>
      <p:italic r:id="rId65"/>
      <p:boldItalic r:id="rId66"/>
    </p:embeddedFont>
    <p:embeddedFont>
      <p:font typeface="Calibri" panose="020F0502020204030204" pitchFamily="34" charset="0"/>
      <p:regular r:id="rId67"/>
      <p:bold r:id="rId68"/>
      <p:italic r:id="rId69"/>
      <p:boldItalic r:id="rId70"/>
    </p:embeddedFont>
    <p:embeddedFont>
      <p:font typeface="Prompt" panose="00000500000000000000" pitchFamily="2" charset="-34"/>
      <p:regular r:id="rId71"/>
      <p:bold r:id="rId72"/>
      <p:italic r:id="rId73"/>
      <p:boldItalic r:id="rId74"/>
    </p:embeddedFont>
    <p:embeddedFont>
      <p:font typeface="Tahoma" panose="020B0604030504040204" pitchFamily="34"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ha2hxCYuBAXOlxQ9wowZGeKI+d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ECEEFF"/>
    <a:srgbClr val="F4F4F4"/>
    <a:srgbClr val="00ADE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C17EF-85C2-405F-8AB1-C40E7C7D7235}">
  <a:tblStyle styleId="{9CFC17EF-85C2-405F-8AB1-C40E7C7D723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666A3-BA7A-4361-B93F-6032FE0CE637}" styleName="Table_1">
    <a:wholeTbl>
      <a:tcTxStyle b="off" i="off">
        <a:font>
          <a:latin typeface="Tahoma"/>
          <a:ea typeface="Tahoma"/>
          <a:cs typeface="Tahom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1FC"/>
          </a:solidFill>
        </a:fill>
      </a:tcStyle>
    </a:wholeTbl>
    <a:band1H>
      <a:tcTxStyle/>
      <a:tcStyle>
        <a:tcBdr/>
        <a:fill>
          <a:solidFill>
            <a:srgbClr val="CAE2F9"/>
          </a:solidFill>
        </a:fill>
      </a:tcStyle>
    </a:band1H>
    <a:band2H>
      <a:tcTxStyle/>
      <a:tcStyle>
        <a:tcBdr/>
      </a:tcStyle>
    </a:band2H>
    <a:band1V>
      <a:tcTxStyle/>
      <a:tcStyle>
        <a:tcBdr/>
        <a:fill>
          <a:solidFill>
            <a:srgbClr val="CAE2F9"/>
          </a:solidFill>
        </a:fill>
      </a:tcStyle>
    </a:band1V>
    <a:band2V>
      <a:tcTxStyle/>
      <a:tcStyle>
        <a:tcBdr/>
      </a:tcStyle>
    </a:band2V>
    <a:lastCol>
      <a:tcTxStyle b="on" i="off">
        <a:font>
          <a:latin typeface="Tahoma"/>
          <a:ea typeface="Tahoma"/>
          <a:cs typeface="Tahoma"/>
        </a:font>
        <a:schemeClr val="lt1"/>
      </a:tcTxStyle>
      <a:tcStyle>
        <a:tcBdr/>
        <a:fill>
          <a:solidFill>
            <a:schemeClr val="accent1"/>
          </a:solidFill>
        </a:fill>
      </a:tcStyle>
    </a:lastCol>
    <a:firstCol>
      <a:tcTxStyle b="on" i="off">
        <a:font>
          <a:latin typeface="Tahoma"/>
          <a:ea typeface="Tahoma"/>
          <a:cs typeface="Tahoma"/>
        </a:font>
        <a:schemeClr val="lt1"/>
      </a:tcTxStyle>
      <a:tcStyle>
        <a:tcBdr/>
        <a:fill>
          <a:solidFill>
            <a:schemeClr val="accent1"/>
          </a:solidFill>
        </a:fill>
      </a:tcStyle>
    </a:firstCol>
    <a:lastRow>
      <a:tcTxStyle b="on" i="off">
        <a:font>
          <a:latin typeface="Tahoma"/>
          <a:ea typeface="Tahoma"/>
          <a:cs typeface="Tahom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ahoma"/>
          <a:ea typeface="Tahoma"/>
          <a:cs typeface="Tahom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868949792251138"/>
          <c:y val="0.10116434477635568"/>
          <c:w val="0.55319072437906602"/>
          <c:h val="0.80411536791001459"/>
        </c:manualLayout>
      </c:layout>
      <c:doughnutChart>
        <c:varyColors val="1"/>
        <c:ser>
          <c:idx val="0"/>
          <c:order val="0"/>
          <c:tx>
            <c:strRef>
              <c:f>Sheet1!$B$1</c:f>
              <c:strCache>
                <c:ptCount val="1"/>
                <c:pt idx="0">
                  <c:v>Column1</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DA85-431C-92F3-6A1719D3897F}"/>
              </c:ext>
            </c:extLst>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DA85-431C-92F3-6A1719D3897F}"/>
              </c:ext>
            </c:extLst>
          </c:dPt>
          <c:dLbls>
            <c:dLbl>
              <c:idx val="0"/>
              <c:tx>
                <c:rich>
                  <a:bodyPr rot="0" spcFirstLastPara="1" vertOverflow="ellipsis" vert="horz" wrap="square" anchor="ctr" anchorCtr="1"/>
                  <a:lstStyle/>
                  <a:p>
                    <a:pPr>
                      <a:defRPr sz="1330" b="1" i="0" u="none" strike="noStrike" kern="1200" baseline="0">
                        <a:solidFill>
                          <a:schemeClr val="lt1"/>
                        </a:solidFill>
                        <a:latin typeface="Prompt" panose="00000500000000000000" pitchFamily="2" charset="-34"/>
                        <a:ea typeface="+mn-ea"/>
                        <a:cs typeface="Prompt" panose="00000500000000000000" pitchFamily="2" charset="-34"/>
                      </a:defRPr>
                    </a:pPr>
                    <a:r>
                      <a:rPr lang="en-US" dirty="0"/>
                      <a:t>Total Developer 445  MD</a:t>
                    </a:r>
                  </a:p>
                </c:rich>
              </c:tx>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330" b="1" i="0" u="none" strike="noStrike" kern="1200" baseline="0">
                      <a:solidFill>
                        <a:schemeClr val="lt1"/>
                      </a:solidFill>
                      <a:latin typeface="Prompt" panose="00000500000000000000" pitchFamily="2" charset="-34"/>
                      <a:ea typeface="+mn-ea"/>
                      <a:cs typeface="Prompt" panose="00000500000000000000" pitchFamily="2" charset="-34"/>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465624999999996"/>
                      <c:h val="0.11828905522336028"/>
                    </c:manualLayout>
                  </c15:layout>
                  <c15:showDataLabelsRange val="0"/>
                </c:ext>
                <c:ext xmlns:c16="http://schemas.microsoft.com/office/drawing/2014/chart" uri="{C3380CC4-5D6E-409C-BE32-E72D297353CC}">
                  <c16:uniqueId val="{00000002-DA85-431C-92F3-6A1719D3897F}"/>
                </c:ext>
              </c:extLst>
            </c:dLbl>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Prompt" panose="00000500000000000000" pitchFamily="2" charset="-34"/>
                    <a:ea typeface="+mn-ea"/>
                    <a:cs typeface="Prompt" panose="00000500000000000000" pitchFamily="2" charset="-34"/>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Sheet1!$A$2:$A$4</c:f>
              <c:strCache>
                <c:ptCount val="3"/>
                <c:pt idx="0">
                  <c:v>Digital Cost</c:v>
                </c:pt>
                <c:pt idx="1">
                  <c:v>Waiting Cost</c:v>
                </c:pt>
                <c:pt idx="2">
                  <c:v>PPS Cost</c:v>
                </c:pt>
              </c:strCache>
            </c:strRef>
          </c:cat>
          <c:val>
            <c:numRef>
              <c:f>Sheet1!$B$2:$B$4</c:f>
              <c:numCache>
                <c:formatCode>General</c:formatCode>
                <c:ptCount val="3"/>
              </c:numCache>
            </c:numRef>
          </c:val>
          <c:extLst>
            <c:ext xmlns:c16="http://schemas.microsoft.com/office/drawing/2014/chart" uri="{C3380CC4-5D6E-409C-BE32-E72D297353CC}">
              <c16:uniqueId val="{00000000-1FD8-48BB-A012-494233692BC7}"/>
            </c:ext>
          </c:extLst>
        </c:ser>
        <c:ser>
          <c:idx val="1"/>
          <c:order val="1"/>
          <c:tx>
            <c:strRef>
              <c:f>Sheet1!$C$1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995-423F-B19E-215C5F2179A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6995-423F-B19E-215C5F2179A1}"/>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A85-431C-92F3-6A1719D3897F}"/>
              </c:ext>
            </c:extLst>
          </c:dPt>
          <c:dLbls>
            <c:dLbl>
              <c:idx val="0"/>
              <c:tx>
                <c:rich>
                  <a:bodyPr/>
                  <a:lstStyle/>
                  <a:p>
                    <a:fld id="{51F6AB48-7464-4C6F-9346-E1755CF537C6}" type="PERCENTAGE">
                      <a:rPr lang="en-US" baseline="0" smtClean="0"/>
                      <a:pPr/>
                      <a:t>[PERCENTAGE]</a:t>
                    </a:fld>
                    <a:endParaRPr 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995-423F-B19E-215C5F2179A1}"/>
                </c:ext>
              </c:extLst>
            </c:dLbl>
            <c:dLbl>
              <c:idx val="1"/>
              <c:tx>
                <c:rich>
                  <a:bodyPr/>
                  <a:lstStyle/>
                  <a:p>
                    <a:fld id="{317ED912-3A9D-4EF8-B947-A5614999109E}" type="PERCENTAGE">
                      <a:rPr lang="en-US" baseline="0" smtClean="0"/>
                      <a:pPr/>
                      <a:t>[PERCENTAGE]</a:t>
                    </a:fld>
                    <a:endParaRPr 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995-423F-B19E-215C5F2179A1}"/>
                </c:ext>
              </c:extLst>
            </c:dLbl>
            <c:dLbl>
              <c:idx val="2"/>
              <c:tx>
                <c:rich>
                  <a:bodyPr/>
                  <a:lstStyle/>
                  <a:p>
                    <a:fld id="{80225542-2D4F-47B7-9217-C7E67788B136}" type="PERCENTAGE">
                      <a:rPr lang="en-US" baseline="0" smtClean="0"/>
                      <a:pPr/>
                      <a:t>[PERCENTAGE]</a:t>
                    </a:fld>
                    <a:endParaRPr lang="en-US"/>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A85-431C-92F3-6A1719D3897F}"/>
                </c:ext>
              </c:extLst>
            </c:dLbl>
            <c:spPr>
              <a:no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tx1"/>
                    </a:solidFill>
                    <a:latin typeface="Prompt" panose="00000500000000000000" pitchFamily="2" charset="-34"/>
                    <a:ea typeface="+mn-ea"/>
                    <a:cs typeface="Prompt" panose="00000500000000000000" pitchFamily="2" charset="-34"/>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strRef>
              <c:f>Sheet1!$A$2:$A$4</c:f>
              <c:strCache>
                <c:ptCount val="3"/>
                <c:pt idx="0">
                  <c:v>Digital Cost</c:v>
                </c:pt>
                <c:pt idx="1">
                  <c:v>Waiting Cost</c:v>
                </c:pt>
                <c:pt idx="2">
                  <c:v>PPS Cost</c:v>
                </c:pt>
              </c:strCache>
            </c:strRef>
          </c:cat>
          <c:val>
            <c:numRef>
              <c:f>Sheet1!$C$2:$C$4</c:f>
              <c:numCache>
                <c:formatCode>General</c:formatCode>
                <c:ptCount val="3"/>
                <c:pt idx="0">
                  <c:v>7</c:v>
                </c:pt>
                <c:pt idx="1">
                  <c:v>312</c:v>
                </c:pt>
                <c:pt idx="2">
                  <c:v>123</c:v>
                </c:pt>
              </c:numCache>
            </c:numRef>
          </c:val>
          <c:extLst>
            <c:ext xmlns:c16="http://schemas.microsoft.com/office/drawing/2014/chart" uri="{C3380CC4-5D6E-409C-BE32-E72D297353CC}">
              <c16:uniqueId val="{00000001-DA85-431C-92F3-6A1719D3897F}"/>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72819557798874635"/>
          <c:y val="0.38731688078116971"/>
          <c:w val="0.27180443786519792"/>
          <c:h val="0.2844495339377662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Prompt" panose="00000500000000000000" pitchFamily="2" charset="-34"/>
              <a:ea typeface="+mn-ea"/>
              <a:cs typeface="Prompt" panose="00000500000000000000" pitchFamily="2" charset="-34"/>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bg1"/>
      </a:solidFill>
      <a:round/>
    </a:ln>
    <a:effectLst/>
  </c:spPr>
  <c:txPr>
    <a:bodyPr/>
    <a:lstStyle/>
    <a:p>
      <a:pPr>
        <a:defRPr>
          <a:latin typeface="Prompt" panose="00000500000000000000" pitchFamily="2" charset="-34"/>
          <a:cs typeface="Prompt" panose="00000500000000000000" pitchFamily="2" charset="-34"/>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0.161</cdr:x>
      <cdr:y>0.42491</cdr:y>
    </cdr:from>
    <cdr:to>
      <cdr:x>0.61891</cdr:x>
      <cdr:y>0.61888</cdr:y>
    </cdr:to>
    <cdr:sp macro="" textlink="">
      <cdr:nvSpPr>
        <cdr:cNvPr id="2" name="TextBox 1">
          <a:extLst xmlns:a="http://schemas.openxmlformats.org/drawingml/2006/main">
            <a:ext uri="{FF2B5EF4-FFF2-40B4-BE49-F238E27FC236}">
              <a16:creationId xmlns:a16="http://schemas.microsoft.com/office/drawing/2014/main" id="{BC51276E-AF3F-4470-9682-4AA8D0EA7F45}"/>
            </a:ext>
          </a:extLst>
        </cdr:cNvPr>
        <cdr:cNvSpPr txBox="1"/>
      </cdr:nvSpPr>
      <cdr:spPr>
        <a:xfrm xmlns:a="http://schemas.openxmlformats.org/drawingml/2006/main">
          <a:off x="922473" y="1674829"/>
          <a:ext cx="2623578" cy="7645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a:latin typeface="Prompt" panose="00000500000000000000" pitchFamily="2" charset="-34"/>
              <a:cs typeface="Prompt" panose="00000500000000000000" pitchFamily="2" charset="-34"/>
            </a:rPr>
            <a:t>Total Developer </a:t>
          </a:r>
        </a:p>
        <a:p xmlns:a="http://schemas.openxmlformats.org/drawingml/2006/main">
          <a:pPr algn="ctr"/>
          <a:r>
            <a:rPr lang="en-US" sz="1600" b="1" dirty="0">
              <a:latin typeface="Prompt" panose="00000500000000000000" pitchFamily="2" charset="-34"/>
              <a:cs typeface="Prompt" panose="00000500000000000000" pitchFamily="2" charset="-34"/>
            </a:rPr>
            <a:t>4</a:t>
          </a:r>
          <a:r>
            <a:rPr lang="th-TH" sz="1600" b="1" dirty="0">
              <a:latin typeface="Prompt" panose="00000500000000000000" pitchFamily="2" charset="-34"/>
              <a:cs typeface="Prompt" panose="00000500000000000000" pitchFamily="2" charset="-34"/>
            </a:rPr>
            <a:t>35 </a:t>
          </a:r>
          <a:r>
            <a:rPr lang="en-US" sz="1600" b="1" dirty="0">
              <a:latin typeface="Prompt" panose="00000500000000000000" pitchFamily="2" charset="-34"/>
              <a:cs typeface="Prompt" panose="00000500000000000000" pitchFamily="2" charset="-34"/>
            </a:rPr>
            <a:t>Man-days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a:t>CR 100% ???</a:t>
            </a:r>
            <a:endParaRPr sz="1100"/>
          </a:p>
          <a:p>
            <a:pPr marL="457200" lvl="0" indent="-298450" algn="l" rtl="0">
              <a:spcBef>
                <a:spcPts val="0"/>
              </a:spcBef>
              <a:spcAft>
                <a:spcPts val="0"/>
              </a:spcAft>
              <a:buSzPts val="1100"/>
              <a:buChar char="-"/>
            </a:pPr>
            <a:r>
              <a:rPr lang="en-US" sz="1100"/>
              <a:t>เราสร้าง Web เพื่อรองรับการแก้ไขผ่านระบบได้ทันที ไม่ต้องทำที่ Excel อีกต่อไป (จากเดิมแก้บน Excel เท่านั้น)</a:t>
            </a:r>
            <a:endParaRPr sz="1100"/>
          </a:p>
          <a:p>
            <a:pPr marL="457200" lvl="0" indent="-298450" algn="l" rtl="0">
              <a:spcBef>
                <a:spcPts val="0"/>
              </a:spcBef>
              <a:spcAft>
                <a:spcPts val="0"/>
              </a:spcAft>
              <a:buSzPts val="1100"/>
              <a:buChar char="-"/>
            </a:pPr>
            <a:endParaRPr sz="1100"/>
          </a:p>
        </p:txBody>
      </p:sp>
      <p:sp>
        <p:nvSpPr>
          <p:cNvPr id="242" name="Google Shape;2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3d8db279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13d8db2799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3d8db2799_0_1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ก่อนเดือน 7</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ยังไม่ได้เริ่มทำ </a:t>
            </a:r>
            <a:endParaRPr sz="1100"/>
          </a:p>
        </p:txBody>
      </p:sp>
      <p:sp>
        <p:nvSpPr>
          <p:cNvPr id="273" name="Google Shape;2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3d8db2799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13d8db2799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3d8db2799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ผลจากเดิมคำนวนผ่าน excel ทำให้ต้องคำนวนและแก้ไขสูตรผ่านเวบได้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f9a288ca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f9a288cad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1f9a288cad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3d8db279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3d8db2799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13d8db2799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3d8db2799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13d8db2799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13d8db2799_0_2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3d8db279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3d8db2799_0_2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113d8db2799_0_2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57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8f6cf6c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18f6cf6c8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118f6cf6c8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4175a90c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4175a90cd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114175a90cd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39c2ebc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f39c2ebc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f39c2ebc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f39c2ebce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f39c2ebce4_0_1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f39c2ebce4_0_1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39c2ebce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f39c2ebce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f39c2ebce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39c2ebce4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f39c2ebce4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f39c2ebce4_0_2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39c2ebce4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f39c2ebce4_0_2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f39c2ebce4_0_2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39c2ebce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f39c2ebce4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f39c2ebce4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39c2ebce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39c2ebce4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f39c2ebce4_0_2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39c2ebce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f39c2ebce4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f39c2ebce4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f39c2ebc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f39c2ebce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f39c2ebce4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39c2ebce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39c2ebce4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f39c2ebce4_0_1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39c2ebce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f39c2ebce4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f39c2ebce4_0_1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39c2ebce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f39c2ebce4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f39c2ebce4_0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f39c2ebce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f39c2ebce4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f39c2ebce4_0_1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39c2ebce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f39c2ebce4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f39c2ebce4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d5e0c62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d5e0c625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11d5e0c625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4175a90c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4175a90cd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114175a90cd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4175a90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4175a90cd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g114175a90cd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3d8db2799_0_2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g113d8db279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4175a90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4175a90c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14175a90c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4175a90c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4175a90c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14175a90cd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3d8db279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13d8db2799_0_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13d8db2799_0_2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3d8db279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13d8db2799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13d8db2799_0_1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US" sz="1100" dirty="0"/>
              <a:t>50% </a:t>
            </a:r>
            <a:r>
              <a:rPr lang="en-US" sz="1100" dirty="0" err="1"/>
              <a:t>มีส่วนที่เราต้องทำอยู่แล้ว</a:t>
            </a:r>
            <a:r>
              <a:rPr lang="en-US" sz="1100" dirty="0"/>
              <a:t> </a:t>
            </a:r>
            <a:endParaRPr sz="1100" dirty="0"/>
          </a:p>
          <a:p>
            <a:pPr marL="457200" lvl="0" indent="-298450" algn="l" rtl="0">
              <a:spcBef>
                <a:spcPts val="0"/>
              </a:spcBef>
              <a:spcAft>
                <a:spcPts val="0"/>
              </a:spcAft>
              <a:buSzPts val="1100"/>
              <a:buChar char="-"/>
            </a:pPr>
            <a:r>
              <a:rPr lang="en-US" sz="1100" dirty="0"/>
              <a:t>30 MD -&gt; </a:t>
            </a:r>
            <a:r>
              <a:rPr lang="en-US" sz="1100" dirty="0" err="1"/>
              <a:t>คือการทำรูปแบบ</a:t>
            </a:r>
            <a:r>
              <a:rPr lang="en-US" sz="1100" dirty="0"/>
              <a:t> Web </a:t>
            </a:r>
            <a:r>
              <a:rPr lang="en-US" sz="1100" dirty="0" err="1"/>
              <a:t>ขึ้นมา</a:t>
            </a:r>
            <a:r>
              <a:rPr lang="en-US" sz="1100" dirty="0"/>
              <a:t> </a:t>
            </a:r>
            <a:r>
              <a:rPr lang="en-US" sz="1100" dirty="0" err="1"/>
              <a:t>ใช้</a:t>
            </a:r>
            <a:r>
              <a:rPr lang="en-US" sz="1100" dirty="0"/>
              <a:t> 30 MD???? </a:t>
            </a:r>
            <a:endParaRPr sz="1100" dirty="0"/>
          </a:p>
          <a:p>
            <a:pPr marL="457200" lvl="0" indent="-298450" algn="l" rtl="0">
              <a:spcBef>
                <a:spcPts val="0"/>
              </a:spcBef>
              <a:spcAft>
                <a:spcPts val="0"/>
              </a:spcAft>
              <a:buSzPts val="1100"/>
              <a:buChar char="-"/>
            </a:pPr>
            <a:r>
              <a:rPr lang="en-US" sz="1100" dirty="0" err="1"/>
              <a:t>มีส่วนข้อมูลที่</a:t>
            </a:r>
            <a:r>
              <a:rPr lang="en-US" sz="1100" dirty="0"/>
              <a:t> Input </a:t>
            </a:r>
            <a:r>
              <a:rPr lang="en-US" sz="1100" dirty="0" err="1"/>
              <a:t>ผ่าน</a:t>
            </a:r>
            <a:r>
              <a:rPr lang="en-US" sz="1100" dirty="0"/>
              <a:t> Excel </a:t>
            </a:r>
            <a:r>
              <a:rPr lang="en-US" sz="1100" dirty="0" err="1"/>
              <a:t>ไม่ได้</a:t>
            </a:r>
            <a:r>
              <a:rPr lang="en-US" sz="1100" dirty="0"/>
              <a:t> </a:t>
            </a:r>
            <a:r>
              <a:rPr lang="en-US" sz="1100" dirty="0" err="1"/>
              <a:t>ต้องผ่าน</a:t>
            </a:r>
            <a:r>
              <a:rPr lang="en-US" sz="1100" dirty="0"/>
              <a:t> Web </a:t>
            </a:r>
            <a:r>
              <a:rPr lang="en-US" sz="1100" dirty="0" err="1"/>
              <a:t>เท่านั้น</a:t>
            </a:r>
            <a:r>
              <a:rPr lang="en-US" sz="1100" dirty="0"/>
              <a:t> </a:t>
            </a:r>
            <a:r>
              <a:rPr lang="en-US" sz="1100" dirty="0" err="1"/>
              <a:t>เช่น</a:t>
            </a:r>
            <a:r>
              <a:rPr lang="en-US" sz="1100" dirty="0"/>
              <a:t> Ability Pentane (</a:t>
            </a:r>
            <a:r>
              <a:rPr lang="en-US" sz="1100" dirty="0" err="1"/>
              <a:t>ไม่มีอยู่ใน</a:t>
            </a:r>
            <a:r>
              <a:rPr lang="en-US" sz="1100" dirty="0"/>
              <a:t> PPS)  </a:t>
            </a:r>
            <a:endParaRPr sz="1100" dirty="0"/>
          </a:p>
          <a:p>
            <a:pPr marL="0" lvl="0" indent="0" algn="l" rtl="0">
              <a:spcBef>
                <a:spcPts val="0"/>
              </a:spcBef>
              <a:spcAft>
                <a:spcPts val="0"/>
              </a:spcAft>
              <a:buNone/>
            </a:pPr>
            <a:r>
              <a:rPr lang="en-US" sz="1100" dirty="0"/>
              <a:t> </a:t>
            </a:r>
            <a:endParaRPr sz="1100" dirty="0"/>
          </a:p>
          <a:p>
            <a:pPr marL="457200" lvl="0" indent="-298450" algn="l" rtl="0">
              <a:spcBef>
                <a:spcPts val="0"/>
              </a:spcBef>
              <a:spcAft>
                <a:spcPts val="0"/>
              </a:spcAft>
              <a:buSzPts val="1100"/>
              <a:buChar char="-"/>
            </a:pPr>
            <a:r>
              <a:rPr lang="en-US" sz="1100" dirty="0" err="1"/>
              <a:t>ควรเป็น</a:t>
            </a:r>
            <a:r>
              <a:rPr lang="en-US" sz="1100" dirty="0"/>
              <a:t> CR </a:t>
            </a:r>
            <a:r>
              <a:rPr lang="en-US" sz="1100" dirty="0" err="1"/>
              <a:t>ตั้งแต่ต้น</a:t>
            </a:r>
            <a:r>
              <a:rPr lang="en-US" sz="1100" dirty="0"/>
              <a:t> </a:t>
            </a:r>
            <a:r>
              <a:rPr lang="en-US" sz="1100" dirty="0" err="1"/>
              <a:t>แต่ทางเราไม่ได้แจ้ง</a:t>
            </a:r>
            <a:r>
              <a:rPr lang="en-US" sz="1100" dirty="0"/>
              <a:t> </a:t>
            </a:r>
            <a:endParaRPr sz="1100" dirty="0"/>
          </a:p>
          <a:p>
            <a:pPr marL="457200" lvl="0" indent="-298450" algn="l" rtl="0">
              <a:spcBef>
                <a:spcPts val="0"/>
              </a:spcBef>
              <a:spcAft>
                <a:spcPts val="0"/>
              </a:spcAft>
              <a:buSzPts val="1100"/>
              <a:buChar char="-"/>
            </a:pPr>
            <a:r>
              <a:rPr lang="en-US" sz="1100" dirty="0" err="1"/>
              <a:t>หนัก</a:t>
            </a:r>
            <a:r>
              <a:rPr lang="en-US" sz="1100" dirty="0"/>
              <a:t> MD </a:t>
            </a:r>
            <a:r>
              <a:rPr lang="en-US" sz="1100" dirty="0" err="1"/>
              <a:t>ตรงที่การอ่าน</a:t>
            </a:r>
            <a:r>
              <a:rPr lang="en-US" sz="1100" dirty="0"/>
              <a:t> Excel </a:t>
            </a:r>
            <a:r>
              <a:rPr lang="en-US" sz="1100" dirty="0" err="1"/>
              <a:t>และ</a:t>
            </a:r>
            <a:r>
              <a:rPr lang="en-US" sz="1100" dirty="0"/>
              <a:t> insert </a:t>
            </a:r>
            <a:r>
              <a:rPr lang="en-US" sz="1100" dirty="0" err="1"/>
              <a:t>ตามรูปแบบ</a:t>
            </a:r>
            <a:r>
              <a:rPr lang="en-US" sz="1100" dirty="0"/>
              <a:t> </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US" sz="1100" dirty="0" err="1"/>
              <a:t>ทีมคิดว่าควรรับผิดชอบคนละครึ่ง</a:t>
            </a:r>
            <a:endParaRPr sz="1100" dirty="0"/>
          </a:p>
        </p:txBody>
      </p:sp>
      <p:sp>
        <p:nvSpPr>
          <p:cNvPr id="226" name="Google Shape;2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Page">
  <p:cSld name="Presentation Title Page">
    <p:spTree>
      <p:nvGrpSpPr>
        <p:cNvPr id="1"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17" name="Google Shape;17;p30"/>
          <p:cNvSpPr txBox="1">
            <a:spLocks noGrp="1"/>
          </p:cNvSpPr>
          <p:nvPr>
            <p:ph type="body" idx="1"/>
          </p:nvPr>
        </p:nvSpPr>
        <p:spPr>
          <a:xfrm>
            <a:off x="7752184" y="6237312"/>
            <a:ext cx="3999153" cy="273873"/>
          </a:xfrm>
          <a:prstGeom prst="rect">
            <a:avLst/>
          </a:prstGeom>
          <a:noFill/>
          <a:ln>
            <a:noFill/>
          </a:ln>
        </p:spPr>
        <p:txBody>
          <a:bodyPr spcFirstLastPara="1" wrap="square" lIns="91425" tIns="45700" rIns="91425" bIns="45700" anchor="ctr" anchorCtr="0">
            <a:noAutofit/>
          </a:bodyPr>
          <a:lstStyle>
            <a:lvl1pPr marL="457200" lvl="0" indent="-228600" algn="r">
              <a:spcBef>
                <a:spcPts val="400"/>
              </a:spcBef>
              <a:spcAft>
                <a:spcPts val="0"/>
              </a:spcAft>
              <a:buClr>
                <a:srgbClr val="002060"/>
              </a:buClr>
              <a:buSzPts val="2000"/>
              <a:buNone/>
              <a:defRPr sz="20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0"/>
          <p:cNvSpPr txBox="1">
            <a:spLocks noGrp="1"/>
          </p:cNvSpPr>
          <p:nvPr>
            <p:ph type="body" idx="2"/>
          </p:nvPr>
        </p:nvSpPr>
        <p:spPr>
          <a:xfrm>
            <a:off x="10320469" y="6583200"/>
            <a:ext cx="1430867" cy="197442"/>
          </a:xfrm>
          <a:prstGeom prst="rect">
            <a:avLst/>
          </a:prstGeom>
          <a:noFill/>
          <a:ln>
            <a:noFill/>
          </a:ln>
        </p:spPr>
        <p:txBody>
          <a:bodyPr spcFirstLastPara="1" wrap="square" lIns="91425" tIns="45700" rIns="91425" bIns="45700" anchor="ctr" anchorCtr="0">
            <a:noAutofit/>
          </a:bodyPr>
          <a:lstStyle>
            <a:lvl1pPr marL="457200" lvl="0" indent="-228600" algn="r">
              <a:spcBef>
                <a:spcPts val="280"/>
              </a:spcBef>
              <a:spcAft>
                <a:spcPts val="0"/>
              </a:spcAft>
              <a:buClr>
                <a:srgbClr val="002060"/>
              </a:buClr>
              <a:buSzPts val="1400"/>
              <a:buNone/>
              <a:defRPr sz="1400" b="1">
                <a:solidFill>
                  <a:srgbClr val="002060"/>
                </a:solidFill>
                <a:latin typeface="Tahoma"/>
                <a:ea typeface="Tahoma"/>
                <a:cs typeface="Tahoma"/>
                <a:sym typeface="Tahoma"/>
              </a:defRPr>
            </a:lvl1pPr>
            <a:lvl2pPr marL="914400" lvl="1" indent="-228600" algn="l">
              <a:spcBef>
                <a:spcPts val="240"/>
              </a:spcBef>
              <a:spcAft>
                <a:spcPts val="0"/>
              </a:spcAft>
              <a:buClr>
                <a:schemeClr val="dk1"/>
              </a:buClr>
              <a:buSzPts val="1200"/>
              <a:buNone/>
              <a:defRPr sz="1200" b="0">
                <a:latin typeface="Arial"/>
                <a:ea typeface="Arial"/>
                <a:cs typeface="Arial"/>
                <a:sym typeface="Arial"/>
              </a:defRPr>
            </a:lvl2pPr>
            <a:lvl3pPr marL="1371600" lvl="2" indent="-228600" algn="l">
              <a:spcBef>
                <a:spcPts val="240"/>
              </a:spcBef>
              <a:spcAft>
                <a:spcPts val="0"/>
              </a:spcAft>
              <a:buClr>
                <a:schemeClr val="dk1"/>
              </a:buClr>
              <a:buSzPts val="1200"/>
              <a:buNone/>
              <a:defRPr sz="1200" b="0">
                <a:latin typeface="Arial"/>
                <a:ea typeface="Arial"/>
                <a:cs typeface="Arial"/>
                <a:sym typeface="Arial"/>
              </a:defRPr>
            </a:lvl3pPr>
            <a:lvl4pPr marL="1828800" lvl="3" indent="-228600" algn="l">
              <a:spcBef>
                <a:spcPts val="240"/>
              </a:spcBef>
              <a:spcAft>
                <a:spcPts val="0"/>
              </a:spcAft>
              <a:buClr>
                <a:schemeClr val="dk1"/>
              </a:buClr>
              <a:buSzPts val="1200"/>
              <a:buNone/>
              <a:defRPr sz="1200" b="0">
                <a:latin typeface="Arial"/>
                <a:ea typeface="Arial"/>
                <a:cs typeface="Arial"/>
                <a:sym typeface="Arial"/>
              </a:defRPr>
            </a:lvl4pPr>
            <a:lvl5pPr marL="2286000" lvl="4" indent="-228600" algn="l">
              <a:spcBef>
                <a:spcPts val="240"/>
              </a:spcBef>
              <a:spcAft>
                <a:spcPts val="0"/>
              </a:spcAft>
              <a:buClr>
                <a:schemeClr val="dk1"/>
              </a:buClr>
              <a:buSzPts val="1200"/>
              <a:buNone/>
              <a:defRPr sz="1200" b="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 name="Google Shape;19;p30"/>
          <p:cNvSpPr/>
          <p:nvPr/>
        </p:nvSpPr>
        <p:spPr>
          <a:xfrm>
            <a:off x="122447" y="6657342"/>
            <a:ext cx="5120160"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i="0" u="none" strike="noStrike" cap="none">
                <a:solidFill>
                  <a:srgbClr val="002060"/>
                </a:solidFill>
                <a:latin typeface="Tahoma"/>
                <a:ea typeface="Tahoma"/>
                <a:cs typeface="Tahoma"/>
                <a:sym typeface="Tahoma"/>
              </a:rPr>
              <a:t>Copyright© 2019 by PTT Digital  Solutions Company Limited. All rights reserved</a:t>
            </a:r>
            <a:r>
              <a:rPr lang="en-US" sz="700" b="0" i="0" u="none" strike="noStrike" cap="none">
                <a:solidFill>
                  <a:srgbClr val="002060"/>
                </a:solidFill>
                <a:latin typeface="Tahoma"/>
                <a:ea typeface="Tahoma"/>
                <a:cs typeface="Tahoma"/>
                <a:sym typeface="Tahoma"/>
              </a:rPr>
              <a:t>.</a:t>
            </a:r>
            <a:endParaRPr/>
          </a:p>
        </p:txBody>
      </p:sp>
      <p:sp>
        <p:nvSpPr>
          <p:cNvPr id="20" name="Google Shape;20;p30"/>
          <p:cNvSpPr/>
          <p:nvPr/>
        </p:nvSpPr>
        <p:spPr>
          <a:xfrm>
            <a:off x="111181" y="6381328"/>
            <a:ext cx="38877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2060"/>
                </a:solidFill>
                <a:latin typeface="Arial"/>
                <a:ea typeface="Arial"/>
                <a:cs typeface="Arial"/>
                <a:sym typeface="Arial"/>
              </a:rPr>
              <a:t>GOAL ACCELERATOR</a:t>
            </a:r>
            <a:endParaRPr sz="1600" b="1">
              <a:solidFill>
                <a:srgbClr val="002060"/>
              </a:solidFill>
              <a:latin typeface="Arial"/>
              <a:ea typeface="Arial"/>
              <a:cs typeface="Arial"/>
              <a:sym typeface="Arial"/>
            </a:endParaRPr>
          </a:p>
        </p:txBody>
      </p:sp>
      <p:sp>
        <p:nvSpPr>
          <p:cNvPr id="21" name="Google Shape;21;p30"/>
          <p:cNvSpPr txBox="1">
            <a:spLocks noGrp="1"/>
          </p:cNvSpPr>
          <p:nvPr>
            <p:ph type="body" idx="3"/>
          </p:nvPr>
        </p:nvSpPr>
        <p:spPr>
          <a:xfrm>
            <a:off x="111181" y="5013183"/>
            <a:ext cx="11937483" cy="552671"/>
          </a:xfrm>
          <a:prstGeom prst="rect">
            <a:avLst/>
          </a:prstGeom>
          <a:noFill/>
          <a:ln>
            <a:noFill/>
          </a:ln>
        </p:spPr>
        <p:txBody>
          <a:bodyPr spcFirstLastPara="1" wrap="square" lIns="91425" tIns="45700" rIns="91425" bIns="45700" anchor="t" anchorCtr="0">
            <a:noAutofit/>
          </a:bodyPr>
          <a:lstStyle>
            <a:lvl1pPr marL="457200" lvl="0" indent="-228600" algn="ctr">
              <a:spcBef>
                <a:spcPts val="640"/>
              </a:spcBef>
              <a:spcAft>
                <a:spcPts val="0"/>
              </a:spcAft>
              <a:buClr>
                <a:srgbClr val="002060"/>
              </a:buClr>
              <a:buSzPts val="3200"/>
              <a:buNone/>
              <a:defRPr sz="3200" b="1">
                <a:solidFill>
                  <a:srgbClr val="002060"/>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Page">
  <p:cSld name="Section Title Page">
    <p:spTree>
      <p:nvGrpSpPr>
        <p:cNvPr id="1" name="Shape 22"/>
        <p:cNvGrpSpPr/>
        <p:nvPr/>
      </p:nvGrpSpPr>
      <p:grpSpPr>
        <a:xfrm>
          <a:off x="0" y="0"/>
          <a:ext cx="0" cy="0"/>
          <a:chOff x="0" y="0"/>
          <a:chExt cx="0" cy="0"/>
        </a:xfrm>
      </p:grpSpPr>
      <p:pic>
        <p:nvPicPr>
          <p:cNvPr id="23" name="Google Shape;23;p31"/>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24" name="Google Shape;24;p3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1"/>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26" name="Google Shape;26;p31"/>
          <p:cNvSpPr txBox="1">
            <a:spLocks noGrp="1"/>
          </p:cNvSpPr>
          <p:nvPr>
            <p:ph type="body" idx="1"/>
          </p:nvPr>
        </p:nvSpPr>
        <p:spPr>
          <a:xfrm>
            <a:off x="527386" y="980728"/>
            <a:ext cx="11120967" cy="511256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262626"/>
              </a:buClr>
              <a:buSzPts val="1600"/>
              <a:buNone/>
              <a:defRPr sz="1600">
                <a:solidFill>
                  <a:srgbClr val="262626"/>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 name="Google Shape;27;p31"/>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28" name="Google Shape;28;p31"/>
          <p:cNvSpPr txBox="1">
            <a:spLocks noGrp="1"/>
          </p:cNvSpPr>
          <p:nvPr>
            <p:ph type="body" idx="2"/>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 name="Google Shape;29;p31"/>
          <p:cNvPicPr preferRelativeResize="0"/>
          <p:nvPr/>
        </p:nvPicPr>
        <p:blipFill rotWithShape="1">
          <a:blip r:embed="rId4">
            <a:alphaModFix/>
          </a:blip>
          <a:srcRect/>
          <a:stretch/>
        </p:blipFill>
        <p:spPr>
          <a:xfrm>
            <a:off x="10632504" y="188640"/>
            <a:ext cx="1087030" cy="63143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chemeClr val="dk1"/>
              </a:buClr>
              <a:buSzPts val="2400"/>
              <a:buNone/>
              <a:defRPr sz="2400"/>
            </a:lvl1pPr>
            <a:lvl2pPr lvl="1" algn="ctr">
              <a:spcBef>
                <a:spcPts val="400"/>
              </a:spcBef>
              <a:spcAft>
                <a:spcPts val="0"/>
              </a:spcAft>
              <a:buClr>
                <a:schemeClr val="dk1"/>
              </a:buClr>
              <a:buSzPts val="2000"/>
              <a:buNone/>
              <a:defRPr sz="2000"/>
            </a:lvl2pPr>
            <a:lvl3pPr lvl="2" algn="ctr">
              <a:spcBef>
                <a:spcPts val="360"/>
              </a:spcBef>
              <a:spcAft>
                <a:spcPts val="0"/>
              </a:spcAft>
              <a:buClr>
                <a:schemeClr val="dk1"/>
              </a:buClr>
              <a:buSzPts val="1800"/>
              <a:buNone/>
              <a:defRPr sz="1800"/>
            </a:lvl3pPr>
            <a:lvl4pPr lvl="3" algn="ctr">
              <a:spcBef>
                <a:spcPts val="320"/>
              </a:spcBef>
              <a:spcAft>
                <a:spcPts val="0"/>
              </a:spcAft>
              <a:buClr>
                <a:schemeClr val="dk1"/>
              </a:buClr>
              <a:buSzPts val="1600"/>
              <a:buNone/>
              <a:defRPr sz="1600"/>
            </a:lvl4pPr>
            <a:lvl5pPr lvl="4" algn="ctr">
              <a:spcBef>
                <a:spcPts val="32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33" name="Google Shape;33;p32"/>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Title Page">
  <p:cSld name="4_Section Title Page">
    <p:spTree>
      <p:nvGrpSpPr>
        <p:cNvPr id="1" name="Shape 36"/>
        <p:cNvGrpSpPr/>
        <p:nvPr/>
      </p:nvGrpSpPr>
      <p:grpSpPr>
        <a:xfrm>
          <a:off x="0" y="0"/>
          <a:ext cx="0" cy="0"/>
          <a:chOff x="0" y="0"/>
          <a:chExt cx="0" cy="0"/>
        </a:xfrm>
      </p:grpSpPr>
      <p:pic>
        <p:nvPicPr>
          <p:cNvPr id="37" name="Google Shape;37;p33"/>
          <p:cNvPicPr preferRelativeResize="0"/>
          <p:nvPr/>
        </p:nvPicPr>
        <p:blipFill rotWithShape="1">
          <a:blip r:embed="rId2">
            <a:alphaModFix/>
          </a:blip>
          <a:srcRect/>
          <a:stretch/>
        </p:blipFill>
        <p:spPr>
          <a:xfrm>
            <a:off x="21336" y="0"/>
            <a:ext cx="12149328" cy="6858000"/>
          </a:xfrm>
          <a:prstGeom prst="rect">
            <a:avLst/>
          </a:prstGeom>
          <a:noFill/>
          <a:ln>
            <a:noFill/>
          </a:ln>
        </p:spPr>
      </p:pic>
      <p:sp>
        <p:nvSpPr>
          <p:cNvPr id="38" name="Google Shape;38;p33"/>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39" name="Google Shape;39;p33"/>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40" name="Google Shape;40;p33"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41" name="Google Shape;41;p33"/>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42" name="Google Shape;42;p33"/>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43" name="Google Shape;43;p33"/>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Section Title Page">
  <p:cSld name="2_Section Title Page">
    <p:spTree>
      <p:nvGrpSpPr>
        <p:cNvPr id="1" name="Shape 44"/>
        <p:cNvGrpSpPr/>
        <p:nvPr/>
      </p:nvGrpSpPr>
      <p:grpSpPr>
        <a:xfrm>
          <a:off x="0" y="0"/>
          <a:ext cx="0" cy="0"/>
          <a:chOff x="0" y="0"/>
          <a:chExt cx="0" cy="0"/>
        </a:xfrm>
      </p:grpSpPr>
      <p:pic>
        <p:nvPicPr>
          <p:cNvPr id="45" name="Google Shape;45;p34"/>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46" name="Google Shape;46;p3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34"/>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48" name="Google Shape;48;p34"/>
          <p:cNvSpPr txBox="1">
            <a:spLocks noGrp="1"/>
          </p:cNvSpPr>
          <p:nvPr>
            <p:ph type="body" idx="1"/>
          </p:nvPr>
        </p:nvSpPr>
        <p:spPr>
          <a:xfrm>
            <a:off x="8400256" y="980728"/>
            <a:ext cx="3319278"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9" name="Google Shape;49;p34"/>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0" name="Google Shape;50;p34"/>
          <p:cNvSpPr txBox="1">
            <a:spLocks noGrp="1"/>
          </p:cNvSpPr>
          <p:nvPr>
            <p:ph type="body" idx="2"/>
          </p:nvPr>
        </p:nvSpPr>
        <p:spPr>
          <a:xfrm>
            <a:off x="527386" y="980728"/>
            <a:ext cx="7728854" cy="518457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1" name="Google Shape;51;p34"/>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52" name="Google Shape;52;p34"/>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ection Title Page">
  <p:cSld name="3_Section Title Page">
    <p:spTree>
      <p:nvGrpSpPr>
        <p:cNvPr id="1" name="Shape 53"/>
        <p:cNvGrpSpPr/>
        <p:nvPr/>
      </p:nvGrpSpPr>
      <p:grpSpPr>
        <a:xfrm>
          <a:off x="0" y="0"/>
          <a:ext cx="0" cy="0"/>
          <a:chOff x="0" y="0"/>
          <a:chExt cx="0" cy="0"/>
        </a:xfrm>
      </p:grpSpPr>
      <p:pic>
        <p:nvPicPr>
          <p:cNvPr id="54" name="Google Shape;54;p35"/>
          <p:cNvPicPr preferRelativeResize="0"/>
          <p:nvPr/>
        </p:nvPicPr>
        <p:blipFill rotWithShape="1">
          <a:blip r:embed="rId2">
            <a:alphaModFix/>
          </a:blip>
          <a:srcRect t="93049"/>
          <a:stretch/>
        </p:blipFill>
        <p:spPr>
          <a:xfrm>
            <a:off x="0" y="6381328"/>
            <a:ext cx="12192000" cy="476672"/>
          </a:xfrm>
          <a:prstGeom prst="rect">
            <a:avLst/>
          </a:prstGeom>
          <a:noFill/>
          <a:ln>
            <a:noFill/>
          </a:ln>
        </p:spPr>
      </p:pic>
      <p:sp>
        <p:nvSpPr>
          <p:cNvPr id="55" name="Google Shape;55;p3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1">
                <a:solidFill>
                  <a:schemeClr val="lt1"/>
                </a:solidFill>
                <a:latin typeface="Tahoma"/>
                <a:ea typeface="Tahoma"/>
                <a:cs typeface="Tahoma"/>
                <a:sym typeface="Tahoma"/>
              </a:defRPr>
            </a:lvl1pPr>
            <a:lvl2pPr marL="0" lvl="1" indent="0" algn="ctr">
              <a:spcBef>
                <a:spcPts val="0"/>
              </a:spcBef>
              <a:buNone/>
              <a:defRPr sz="1000" b="1">
                <a:solidFill>
                  <a:schemeClr val="lt1"/>
                </a:solidFill>
                <a:latin typeface="Tahoma"/>
                <a:ea typeface="Tahoma"/>
                <a:cs typeface="Tahoma"/>
                <a:sym typeface="Tahoma"/>
              </a:defRPr>
            </a:lvl2pPr>
            <a:lvl3pPr marL="0" lvl="2" indent="0" algn="ctr">
              <a:spcBef>
                <a:spcPts val="0"/>
              </a:spcBef>
              <a:buNone/>
              <a:defRPr sz="1000" b="1">
                <a:solidFill>
                  <a:schemeClr val="lt1"/>
                </a:solidFill>
                <a:latin typeface="Tahoma"/>
                <a:ea typeface="Tahoma"/>
                <a:cs typeface="Tahoma"/>
                <a:sym typeface="Tahoma"/>
              </a:defRPr>
            </a:lvl3pPr>
            <a:lvl4pPr marL="0" lvl="3" indent="0" algn="ctr">
              <a:spcBef>
                <a:spcPts val="0"/>
              </a:spcBef>
              <a:buNone/>
              <a:defRPr sz="1000" b="1">
                <a:solidFill>
                  <a:schemeClr val="lt1"/>
                </a:solidFill>
                <a:latin typeface="Tahoma"/>
                <a:ea typeface="Tahoma"/>
                <a:cs typeface="Tahoma"/>
                <a:sym typeface="Tahoma"/>
              </a:defRPr>
            </a:lvl4pPr>
            <a:lvl5pPr marL="0" lvl="4" indent="0" algn="ctr">
              <a:spcBef>
                <a:spcPts val="0"/>
              </a:spcBef>
              <a:buNone/>
              <a:defRPr sz="1000" b="1">
                <a:solidFill>
                  <a:schemeClr val="lt1"/>
                </a:solidFill>
                <a:latin typeface="Tahoma"/>
                <a:ea typeface="Tahoma"/>
                <a:cs typeface="Tahoma"/>
                <a:sym typeface="Tahoma"/>
              </a:defRPr>
            </a:lvl5pPr>
            <a:lvl6pPr marL="0" lvl="5" indent="0" algn="ctr">
              <a:spcBef>
                <a:spcPts val="0"/>
              </a:spcBef>
              <a:buNone/>
              <a:defRPr sz="1000" b="1">
                <a:solidFill>
                  <a:schemeClr val="lt1"/>
                </a:solidFill>
                <a:latin typeface="Tahoma"/>
                <a:ea typeface="Tahoma"/>
                <a:cs typeface="Tahoma"/>
                <a:sym typeface="Tahoma"/>
              </a:defRPr>
            </a:lvl6pPr>
            <a:lvl7pPr marL="0" lvl="6" indent="0" algn="ctr">
              <a:spcBef>
                <a:spcPts val="0"/>
              </a:spcBef>
              <a:buNone/>
              <a:defRPr sz="1000" b="1">
                <a:solidFill>
                  <a:schemeClr val="lt1"/>
                </a:solidFill>
                <a:latin typeface="Tahoma"/>
                <a:ea typeface="Tahoma"/>
                <a:cs typeface="Tahoma"/>
                <a:sym typeface="Tahoma"/>
              </a:defRPr>
            </a:lvl7pPr>
            <a:lvl8pPr marL="0" lvl="7" indent="0" algn="ctr">
              <a:spcBef>
                <a:spcPts val="0"/>
              </a:spcBef>
              <a:buNone/>
              <a:defRPr sz="1000" b="1">
                <a:solidFill>
                  <a:schemeClr val="lt1"/>
                </a:solidFill>
                <a:latin typeface="Tahoma"/>
                <a:ea typeface="Tahoma"/>
                <a:cs typeface="Tahoma"/>
                <a:sym typeface="Tahoma"/>
              </a:defRPr>
            </a:lvl8pPr>
            <a:lvl9pPr marL="0" lvl="8" indent="0" algn="ctr">
              <a:spcBef>
                <a:spcPts val="0"/>
              </a:spcBef>
              <a:buNone/>
              <a:defRPr sz="1000" b="1">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35"/>
          <p:cNvSpPr/>
          <p:nvPr/>
        </p:nvSpPr>
        <p:spPr>
          <a:xfrm>
            <a:off x="239351" y="6584020"/>
            <a:ext cx="5272988" cy="2000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57" name="Google Shape;57;p35"/>
          <p:cNvSpPr txBox="1">
            <a:spLocks noGrp="1"/>
          </p:cNvSpPr>
          <p:nvPr>
            <p:ph type="body" idx="1"/>
          </p:nvPr>
        </p:nvSpPr>
        <p:spPr>
          <a:xfrm>
            <a:off x="527386" y="5244088"/>
            <a:ext cx="11120967" cy="993224"/>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8" name="Google Shape;58;p35"/>
          <p:cNvPicPr preferRelativeResize="0"/>
          <p:nvPr/>
        </p:nvPicPr>
        <p:blipFill rotWithShape="1">
          <a:blip r:embed="rId3">
            <a:alphaModFix/>
          </a:blip>
          <a:srcRect/>
          <a:stretch/>
        </p:blipFill>
        <p:spPr>
          <a:xfrm>
            <a:off x="10992549" y="-27384"/>
            <a:ext cx="1057759" cy="475991"/>
          </a:xfrm>
          <a:prstGeom prst="rect">
            <a:avLst/>
          </a:prstGeom>
          <a:noFill/>
          <a:ln>
            <a:noFill/>
          </a:ln>
        </p:spPr>
      </p:pic>
      <p:sp>
        <p:nvSpPr>
          <p:cNvPr id="59" name="Google Shape;59;p35"/>
          <p:cNvSpPr txBox="1">
            <a:spLocks noGrp="1"/>
          </p:cNvSpPr>
          <p:nvPr>
            <p:ph type="body" idx="2"/>
          </p:nvPr>
        </p:nvSpPr>
        <p:spPr>
          <a:xfrm>
            <a:off x="2875845" y="908720"/>
            <a:ext cx="7540636" cy="4104456"/>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0" name="Google Shape;60;p35"/>
          <p:cNvPicPr preferRelativeResize="0"/>
          <p:nvPr/>
        </p:nvPicPr>
        <p:blipFill rotWithShape="1">
          <a:blip r:embed="rId4">
            <a:alphaModFix/>
          </a:blip>
          <a:srcRect/>
          <a:stretch/>
        </p:blipFill>
        <p:spPr>
          <a:xfrm>
            <a:off x="10632504" y="188640"/>
            <a:ext cx="1087030" cy="631432"/>
          </a:xfrm>
          <a:prstGeom prst="rect">
            <a:avLst/>
          </a:prstGeom>
          <a:noFill/>
          <a:ln>
            <a:noFill/>
          </a:ln>
        </p:spPr>
      </p:pic>
      <p:sp>
        <p:nvSpPr>
          <p:cNvPr id="61" name="Google Shape;61;p35"/>
          <p:cNvSpPr txBox="1">
            <a:spLocks noGrp="1"/>
          </p:cNvSpPr>
          <p:nvPr>
            <p:ph type="body" idx="3"/>
          </p:nvPr>
        </p:nvSpPr>
        <p:spPr>
          <a:xfrm>
            <a:off x="527387" y="332656"/>
            <a:ext cx="9889094" cy="360040"/>
          </a:xfrm>
          <a:prstGeom prst="rect">
            <a:avLst/>
          </a:prstGeom>
          <a:noFill/>
          <a:ln>
            <a:noFill/>
          </a:ln>
        </p:spPr>
        <p:txBody>
          <a:bodyPr spcFirstLastPara="1" wrap="square" lIns="91425" tIns="45700" rIns="91425" bIns="45700" anchor="t" anchorCtr="0">
            <a:noAutofit/>
          </a:bodyPr>
          <a:lstStyle>
            <a:lvl1pPr marL="457200" lvl="0" indent="-228600" algn="l">
              <a:spcBef>
                <a:spcPts val="400"/>
              </a:spcBef>
              <a:spcAft>
                <a:spcPts val="0"/>
              </a:spcAft>
              <a:buClr>
                <a:schemeClr val="dk1"/>
              </a:buClr>
              <a:buSzPts val="2000"/>
              <a:buNone/>
              <a:defRPr sz="2000" b="1">
                <a:solidFill>
                  <a:schemeClr val="dk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 Title Page">
  <p:cSld name="1_Section Title Page">
    <p:spTree>
      <p:nvGrpSpPr>
        <p:cNvPr id="1" name="Shape 62"/>
        <p:cNvGrpSpPr/>
        <p:nvPr/>
      </p:nvGrpSpPr>
      <p:grpSpPr>
        <a:xfrm>
          <a:off x="0" y="0"/>
          <a:ext cx="0" cy="0"/>
          <a:chOff x="0" y="0"/>
          <a:chExt cx="0" cy="0"/>
        </a:xfrm>
      </p:grpSpPr>
      <p:pic>
        <p:nvPicPr>
          <p:cNvPr id="63" name="Google Shape;63;p36"/>
          <p:cNvPicPr preferRelativeResize="0"/>
          <p:nvPr/>
        </p:nvPicPr>
        <p:blipFill rotWithShape="1">
          <a:blip r:embed="rId2">
            <a:alphaModFix/>
          </a:blip>
          <a:srcRect/>
          <a:stretch/>
        </p:blipFill>
        <p:spPr>
          <a:xfrm>
            <a:off x="42672" y="-3705"/>
            <a:ext cx="12149328" cy="6858000"/>
          </a:xfrm>
          <a:prstGeom prst="rect">
            <a:avLst/>
          </a:prstGeom>
          <a:noFill/>
          <a:ln>
            <a:noFill/>
          </a:ln>
        </p:spPr>
      </p:pic>
      <p:sp>
        <p:nvSpPr>
          <p:cNvPr id="64" name="Google Shape;64;p36"/>
          <p:cNvSpPr/>
          <p:nvPr/>
        </p:nvSpPr>
        <p:spPr>
          <a:xfrm>
            <a:off x="6868453" y="6627769"/>
            <a:ext cx="5780275" cy="200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00" b="1">
                <a:solidFill>
                  <a:schemeClr val="lt1"/>
                </a:solidFill>
                <a:latin typeface="Tahoma"/>
                <a:ea typeface="Tahoma"/>
                <a:cs typeface="Tahoma"/>
                <a:sym typeface="Tahoma"/>
              </a:rPr>
              <a:t>Copyright© 2019 by PTT Digital Solutions Company Limited. All rights reserved</a:t>
            </a:r>
            <a:r>
              <a:rPr lang="en-US" sz="600">
                <a:solidFill>
                  <a:schemeClr val="lt1"/>
                </a:solidFill>
                <a:latin typeface="Tahoma"/>
                <a:ea typeface="Tahoma"/>
                <a:cs typeface="Tahoma"/>
                <a:sym typeface="Tahoma"/>
              </a:rPr>
              <a:t>.</a:t>
            </a:r>
            <a:endParaRPr/>
          </a:p>
        </p:txBody>
      </p:sp>
      <p:sp>
        <p:nvSpPr>
          <p:cNvPr id="65" name="Google Shape;65;p36"/>
          <p:cNvSpPr txBox="1"/>
          <p:nvPr/>
        </p:nvSpPr>
        <p:spPr>
          <a:xfrm>
            <a:off x="1199456" y="2175247"/>
            <a:ext cx="97725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70C0"/>
              </a:buClr>
              <a:buSzPts val="2400"/>
              <a:buFont typeface="Arial"/>
              <a:buNone/>
            </a:pPr>
            <a:r>
              <a:rPr lang="en-US" sz="2400" b="1" i="0" u="none" strike="noStrike" cap="none">
                <a:solidFill>
                  <a:srgbClr val="0070C0"/>
                </a:solidFill>
                <a:latin typeface="Arial"/>
                <a:ea typeface="Arial"/>
                <a:cs typeface="Arial"/>
                <a:sym typeface="Arial"/>
              </a:rPr>
              <a:t>“To be trusted digital solutions partner”</a:t>
            </a:r>
            <a:endParaRPr/>
          </a:p>
        </p:txBody>
      </p:sp>
      <p:pic>
        <p:nvPicPr>
          <p:cNvPr id="66" name="Google Shape;66;p36" descr="D:\zjaturapat.k(ห้ามลบ)\Desktop\Left\logo_ptt\SPIRIT.png"/>
          <p:cNvPicPr preferRelativeResize="0"/>
          <p:nvPr/>
        </p:nvPicPr>
        <p:blipFill rotWithShape="1">
          <a:blip r:embed="rId3">
            <a:alphaModFix/>
          </a:blip>
          <a:srcRect/>
          <a:stretch/>
        </p:blipFill>
        <p:spPr>
          <a:xfrm>
            <a:off x="5241025" y="620688"/>
            <a:ext cx="2223127" cy="1298245"/>
          </a:xfrm>
          <a:prstGeom prst="rect">
            <a:avLst/>
          </a:prstGeom>
          <a:noFill/>
          <a:ln>
            <a:noFill/>
          </a:ln>
        </p:spPr>
      </p:pic>
      <p:sp>
        <p:nvSpPr>
          <p:cNvPr id="67" name="Google Shape;67;p36"/>
          <p:cNvSpPr txBox="1"/>
          <p:nvPr/>
        </p:nvSpPr>
        <p:spPr>
          <a:xfrm>
            <a:off x="7920205" y="6330675"/>
            <a:ext cx="60379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www.pttdigital.com</a:t>
            </a:r>
            <a:endParaRPr/>
          </a:p>
        </p:txBody>
      </p:sp>
      <p:pic>
        <p:nvPicPr>
          <p:cNvPr id="68" name="Google Shape;68;p36"/>
          <p:cNvPicPr preferRelativeResize="0"/>
          <p:nvPr/>
        </p:nvPicPr>
        <p:blipFill rotWithShape="1">
          <a:blip r:embed="rId4">
            <a:alphaModFix/>
          </a:blip>
          <a:srcRect/>
          <a:stretch/>
        </p:blipFill>
        <p:spPr>
          <a:xfrm>
            <a:off x="1886684" y="423625"/>
            <a:ext cx="2769156" cy="1602270"/>
          </a:xfrm>
          <a:prstGeom prst="rect">
            <a:avLst/>
          </a:prstGeom>
          <a:noFill/>
          <a:ln>
            <a:noFill/>
          </a:ln>
        </p:spPr>
      </p:pic>
      <p:pic>
        <p:nvPicPr>
          <p:cNvPr id="69" name="Google Shape;69;p36"/>
          <p:cNvPicPr preferRelativeResize="0"/>
          <p:nvPr/>
        </p:nvPicPr>
        <p:blipFill rotWithShape="1">
          <a:blip r:embed="rId5">
            <a:alphaModFix/>
          </a:blip>
          <a:srcRect/>
          <a:stretch/>
        </p:blipFill>
        <p:spPr>
          <a:xfrm>
            <a:off x="8448291" y="465611"/>
            <a:ext cx="1392125" cy="142809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F27F-D89D-4B5B-A732-479F4C770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32DCC-B558-4861-8490-0C2334EEF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D10D6-3A56-42C4-904C-6DF31725DCA9}"/>
              </a:ext>
            </a:extLst>
          </p:cNvPr>
          <p:cNvSpPr>
            <a:spLocks noGrp="1"/>
          </p:cNvSpPr>
          <p:nvPr>
            <p:ph type="dt" sz="half" idx="10"/>
          </p:nvPr>
        </p:nvSpPr>
        <p:spPr/>
        <p:txBody>
          <a:bodyPr/>
          <a:lstStyle/>
          <a:p>
            <a:fld id="{F8D172F8-C9D8-4537-B188-AA50100DDD94}" type="datetimeFigureOut">
              <a:rPr lang="en-US" smtClean="0"/>
              <a:t>3/30/2022</a:t>
            </a:fld>
            <a:endParaRPr lang="en-US"/>
          </a:p>
        </p:txBody>
      </p:sp>
      <p:sp>
        <p:nvSpPr>
          <p:cNvPr id="5" name="Footer Placeholder 4">
            <a:extLst>
              <a:ext uri="{FF2B5EF4-FFF2-40B4-BE49-F238E27FC236}">
                <a16:creationId xmlns:a16="http://schemas.microsoft.com/office/drawing/2014/main" id="{3DC7E85D-FC63-4ED5-80B9-B74F348A3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3E179-7E89-49AC-9B1F-AF5D76DD66CE}"/>
              </a:ext>
            </a:extLst>
          </p:cNvPr>
          <p:cNvSpPr>
            <a:spLocks noGrp="1"/>
          </p:cNvSpPr>
          <p:nvPr>
            <p:ph type="sldNum" sz="quarter" idx="12"/>
          </p:nvPr>
        </p:nvSpPr>
        <p:spPr/>
        <p:txBody>
          <a:bodyPr/>
          <a:lstStyle/>
          <a:p>
            <a:fld id="{99806944-F410-4DFB-8B69-497DBB46760C}" type="slidenum">
              <a:rPr lang="en-US" smtClean="0"/>
              <a:t>‹#›</a:t>
            </a:fld>
            <a:endParaRPr lang="en-US"/>
          </a:p>
        </p:txBody>
      </p:sp>
    </p:spTree>
    <p:extLst>
      <p:ext uri="{BB962C8B-B14F-4D97-AF65-F5344CB8AC3E}">
        <p14:creationId xmlns:p14="http://schemas.microsoft.com/office/powerpoint/2010/main" val="2769027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Tahoma"/>
              <a:buNone/>
              <a:defRPr sz="4400" b="0"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Tahoma"/>
                <a:ea typeface="Tahoma"/>
                <a:cs typeface="Tahoma"/>
                <a:sym typeface="Tahom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Tahoma"/>
                <a:ea typeface="Tahoma"/>
                <a:cs typeface="Tahoma"/>
                <a:sym typeface="Tahom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Tahoma"/>
                <a:ea typeface="Tahoma"/>
                <a:cs typeface="Tahoma"/>
                <a:sym typeface="Tahom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ahoma"/>
                <a:ea typeface="Tahoma"/>
                <a:cs typeface="Tahoma"/>
                <a:sym typeface="Tahoma"/>
              </a:defRPr>
            </a:lvl9pPr>
          </a:lstStyle>
          <a:p>
            <a:endParaRPr/>
          </a:p>
        </p:txBody>
      </p:sp>
      <p:sp>
        <p:nvSpPr>
          <p:cNvPr id="12" name="Google Shape;12;p29"/>
          <p:cNvSpPr txBox="1">
            <a:spLocks noGrp="1"/>
          </p:cNvSpPr>
          <p:nvPr>
            <p:ph type="dt" idx="10"/>
          </p:nvPr>
        </p:nvSpPr>
        <p:spPr>
          <a:xfrm>
            <a:off x="609600" y="6356357"/>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3" name="Google Shape;13;p29"/>
          <p:cNvSpPr txBox="1">
            <a:spLocks noGrp="1"/>
          </p:cNvSpPr>
          <p:nvPr>
            <p:ph type="ftr" idx="11"/>
          </p:nvPr>
        </p:nvSpPr>
        <p:spPr>
          <a:xfrm>
            <a:off x="4165600" y="6356357"/>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2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2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2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2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2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2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2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2800" b="0" i="0" u="none" strike="noStrike" cap="none">
                <a:solidFill>
                  <a:schemeClr val="dk1"/>
                </a:solidFill>
                <a:latin typeface="Tahoma"/>
                <a:ea typeface="Tahoma"/>
                <a:cs typeface="Tahoma"/>
                <a:sym typeface="Tahoma"/>
              </a:defRPr>
            </a:lvl9pPr>
          </a:lstStyle>
          <a:p>
            <a:endParaRPr/>
          </a:p>
        </p:txBody>
      </p:sp>
      <p:sp>
        <p:nvSpPr>
          <p:cNvPr id="14" name="Google Shape;14;p29"/>
          <p:cNvSpPr txBox="1">
            <a:spLocks noGrp="1"/>
          </p:cNvSpPr>
          <p:nvPr>
            <p:ph type="sldNum" idx="12"/>
          </p:nvPr>
        </p:nvSpPr>
        <p:spPr>
          <a:xfrm>
            <a:off x="8737600" y="6356357"/>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ahoma"/>
                <a:ea typeface="Tahoma"/>
                <a:cs typeface="Tahoma"/>
                <a:sym typeface="Tahoma"/>
              </a:defRPr>
            </a:lvl1pPr>
            <a:lvl2pPr marL="0" marR="0" lvl="1" indent="0" algn="r" rtl="0">
              <a:spcBef>
                <a:spcPts val="0"/>
              </a:spcBef>
              <a:buNone/>
              <a:defRPr sz="1200" b="0" i="0" u="none" strike="noStrike" cap="none">
                <a:solidFill>
                  <a:srgbClr val="888888"/>
                </a:solidFill>
                <a:latin typeface="Tahoma"/>
                <a:ea typeface="Tahoma"/>
                <a:cs typeface="Tahoma"/>
                <a:sym typeface="Tahoma"/>
              </a:defRPr>
            </a:lvl2pPr>
            <a:lvl3pPr marL="0" marR="0" lvl="2" indent="0" algn="r" rtl="0">
              <a:spcBef>
                <a:spcPts val="0"/>
              </a:spcBef>
              <a:buNone/>
              <a:defRPr sz="1200" b="0" i="0" u="none" strike="noStrike" cap="none">
                <a:solidFill>
                  <a:srgbClr val="888888"/>
                </a:solidFill>
                <a:latin typeface="Tahoma"/>
                <a:ea typeface="Tahoma"/>
                <a:cs typeface="Tahoma"/>
                <a:sym typeface="Tahoma"/>
              </a:defRPr>
            </a:lvl3pPr>
            <a:lvl4pPr marL="0" marR="0" lvl="3" indent="0" algn="r" rtl="0">
              <a:spcBef>
                <a:spcPts val="0"/>
              </a:spcBef>
              <a:buNone/>
              <a:defRPr sz="1200" b="0" i="0" u="none" strike="noStrike" cap="none">
                <a:solidFill>
                  <a:srgbClr val="888888"/>
                </a:solidFill>
                <a:latin typeface="Tahoma"/>
                <a:ea typeface="Tahoma"/>
                <a:cs typeface="Tahoma"/>
                <a:sym typeface="Tahoma"/>
              </a:defRPr>
            </a:lvl4pPr>
            <a:lvl5pPr marL="0" marR="0" lvl="4" indent="0" algn="r" rtl="0">
              <a:spcBef>
                <a:spcPts val="0"/>
              </a:spcBef>
              <a:buNone/>
              <a:defRPr sz="1200" b="0" i="0" u="none" strike="noStrike" cap="none">
                <a:solidFill>
                  <a:srgbClr val="888888"/>
                </a:solidFill>
                <a:latin typeface="Tahoma"/>
                <a:ea typeface="Tahoma"/>
                <a:cs typeface="Tahoma"/>
                <a:sym typeface="Tahoma"/>
              </a:defRPr>
            </a:lvl5pPr>
            <a:lvl6pPr marL="0" marR="0" lvl="5" indent="0" algn="r" rtl="0">
              <a:spcBef>
                <a:spcPts val="0"/>
              </a:spcBef>
              <a:buNone/>
              <a:defRPr sz="1200" b="0" i="0" u="none" strike="noStrike" cap="none">
                <a:solidFill>
                  <a:srgbClr val="888888"/>
                </a:solidFill>
                <a:latin typeface="Tahoma"/>
                <a:ea typeface="Tahoma"/>
                <a:cs typeface="Tahoma"/>
                <a:sym typeface="Tahoma"/>
              </a:defRPr>
            </a:lvl6pPr>
            <a:lvl7pPr marL="0" marR="0" lvl="6" indent="0" algn="r" rtl="0">
              <a:spcBef>
                <a:spcPts val="0"/>
              </a:spcBef>
              <a:buNone/>
              <a:defRPr sz="1200" b="0" i="0" u="none" strike="noStrike" cap="none">
                <a:solidFill>
                  <a:srgbClr val="888888"/>
                </a:solidFill>
                <a:latin typeface="Tahoma"/>
                <a:ea typeface="Tahoma"/>
                <a:cs typeface="Tahoma"/>
                <a:sym typeface="Tahoma"/>
              </a:defRPr>
            </a:lvl7pPr>
            <a:lvl8pPr marL="0" marR="0" lvl="7" indent="0" algn="r" rtl="0">
              <a:spcBef>
                <a:spcPts val="0"/>
              </a:spcBef>
              <a:buNone/>
              <a:defRPr sz="1200" b="0" i="0" u="none" strike="noStrike" cap="none">
                <a:solidFill>
                  <a:srgbClr val="888888"/>
                </a:solidFill>
                <a:latin typeface="Tahoma"/>
                <a:ea typeface="Tahoma"/>
                <a:cs typeface="Tahoma"/>
                <a:sym typeface="Tahoma"/>
              </a:defRPr>
            </a:lvl8pPr>
            <a:lvl9pPr marL="0" marR="0" lvl="8" indent="0" algn="r" rtl="0">
              <a:spcBef>
                <a:spcPts val="0"/>
              </a:spcBef>
              <a:buNone/>
              <a:defRPr sz="1200" b="0" i="0" u="none" strike="noStrike" cap="none">
                <a:solidFill>
                  <a:srgbClr val="888888"/>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body" idx="1"/>
          </p:nvPr>
        </p:nvSpPr>
        <p:spPr>
          <a:xfrm>
            <a:off x="7752184" y="6093296"/>
            <a:ext cx="3999153" cy="27387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2000"/>
              <a:buNone/>
            </a:pPr>
            <a:r>
              <a:rPr lang="en-US"/>
              <a:t>PTT Digital</a:t>
            </a:r>
            <a:endParaRPr/>
          </a:p>
        </p:txBody>
      </p:sp>
      <p:sp>
        <p:nvSpPr>
          <p:cNvPr id="75" name="Google Shape;75;p1"/>
          <p:cNvSpPr txBox="1">
            <a:spLocks noGrp="1"/>
          </p:cNvSpPr>
          <p:nvPr>
            <p:ph type="body" idx="2"/>
          </p:nvPr>
        </p:nvSpPr>
        <p:spPr>
          <a:xfrm>
            <a:off x="9984433" y="6439184"/>
            <a:ext cx="1766904" cy="27387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2060"/>
              </a:buClr>
              <a:buSzPts val="1400"/>
              <a:buNone/>
            </a:pPr>
            <a:r>
              <a:rPr lang="en-US"/>
              <a:t>3 Mar 2022</a:t>
            </a:r>
            <a:endParaRPr/>
          </a:p>
        </p:txBody>
      </p:sp>
      <p:sp>
        <p:nvSpPr>
          <p:cNvPr id="76" name="Google Shape;76;p1"/>
          <p:cNvSpPr txBox="1">
            <a:spLocks noGrp="1"/>
          </p:cNvSpPr>
          <p:nvPr>
            <p:ph type="body" idx="3"/>
          </p:nvPr>
        </p:nvSpPr>
        <p:spPr>
          <a:xfrm>
            <a:off x="-179717" y="5612633"/>
            <a:ext cx="11937483" cy="552671"/>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2060"/>
              </a:buClr>
              <a:buSzPts val="2400"/>
              <a:buNone/>
            </a:pPr>
            <a:r>
              <a:rPr lang="en-US" sz="2400"/>
              <a:t>GSP Digital Allocation: Compare Requirement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245" name="Google Shape;245;p4"/>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1.2 เปลี่ยนรูปแบบการนำเข้าข้อมูล และเพิ่มความสามารถในการแก้ไขข้อมูล </a:t>
            </a:r>
            <a:endParaRPr/>
          </a:p>
          <a:p>
            <a:pPr marL="0" lvl="0" indent="0" algn="l" rtl="0">
              <a:spcBef>
                <a:spcPts val="400"/>
              </a:spcBef>
              <a:spcAft>
                <a:spcPts val="0"/>
              </a:spcAft>
              <a:buClr>
                <a:schemeClr val="dk1"/>
              </a:buClr>
              <a:buSzPts val="2000"/>
              <a:buNone/>
            </a:pPr>
            <a:endParaRPr/>
          </a:p>
        </p:txBody>
      </p:sp>
      <p:pic>
        <p:nvPicPr>
          <p:cNvPr id="246" name="Google Shape;246;p4"/>
          <p:cNvPicPr preferRelativeResize="0"/>
          <p:nvPr/>
        </p:nvPicPr>
        <p:blipFill rotWithShape="1">
          <a:blip r:embed="rId3">
            <a:alphaModFix/>
          </a:blip>
          <a:srcRect/>
          <a:stretch/>
        </p:blipFill>
        <p:spPr>
          <a:xfrm>
            <a:off x="6256774" y="2852422"/>
            <a:ext cx="5840925" cy="2957206"/>
          </a:xfrm>
          <a:prstGeom prst="rect">
            <a:avLst/>
          </a:prstGeom>
          <a:noFill/>
          <a:ln>
            <a:noFill/>
          </a:ln>
        </p:spPr>
      </p:pic>
      <p:sp>
        <p:nvSpPr>
          <p:cNvPr id="247" name="Google Shape;247;p4"/>
          <p:cNvSpPr txBox="1">
            <a:spLocks noGrp="1"/>
          </p:cNvSpPr>
          <p:nvPr>
            <p:ph type="body" idx="2"/>
          </p:nvPr>
        </p:nvSpPr>
        <p:spPr>
          <a:xfrm>
            <a:off x="392950" y="1190127"/>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User สามารถ Download Excel file จากระบบ เพื่อแก้ไข parameters และ Upload Excel เข้าระบบได้</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48" name="Google Shape;248;p4"/>
          <p:cNvPicPr preferRelativeResize="0"/>
          <p:nvPr/>
        </p:nvPicPr>
        <p:blipFill>
          <a:blip r:embed="rId4">
            <a:alphaModFix/>
          </a:blip>
          <a:stretch>
            <a:fillRect/>
          </a:stretch>
        </p:blipFill>
        <p:spPr>
          <a:xfrm>
            <a:off x="0" y="2067200"/>
            <a:ext cx="4023426" cy="3188550"/>
          </a:xfrm>
          <a:prstGeom prst="rect">
            <a:avLst/>
          </a:prstGeom>
          <a:noFill/>
          <a:ln>
            <a:noFill/>
          </a:ln>
        </p:spPr>
      </p:pic>
      <p:cxnSp>
        <p:nvCxnSpPr>
          <p:cNvPr id="249" name="Google Shape;249;p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50" name="Google Shape;250;p4"/>
          <p:cNvPicPr preferRelativeResize="0"/>
          <p:nvPr/>
        </p:nvPicPr>
        <p:blipFill>
          <a:blip r:embed="rId5">
            <a:alphaModFix/>
          </a:blip>
          <a:stretch>
            <a:fillRect/>
          </a:stretch>
        </p:blipFill>
        <p:spPr>
          <a:xfrm>
            <a:off x="3449700" y="3108500"/>
            <a:ext cx="2492224" cy="1426576"/>
          </a:xfrm>
          <a:prstGeom prst="rect">
            <a:avLst/>
          </a:prstGeom>
          <a:noFill/>
          <a:ln>
            <a:noFill/>
          </a:ln>
        </p:spPr>
      </p:pic>
      <p:sp>
        <p:nvSpPr>
          <p:cNvPr id="251" name="Google Shape;251;p4"/>
          <p:cNvSpPr txBox="1"/>
          <p:nvPr/>
        </p:nvSpPr>
        <p:spPr>
          <a:xfrm>
            <a:off x="6256775" y="1190125"/>
            <a:ext cx="5841000" cy="1923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Edit data ผ่านระบบได้ทั้งแบบ Manual , Copy ข้อมูลจากไฟล์ Excel มา Paste บนระบบ (On Web) และ import excel ได้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Import excel จากหลาย Source ได้</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รองรับ Version control ข้อมูลได้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cxnSp>
        <p:nvCxnSpPr>
          <p:cNvPr id="252" name="Google Shape;252;p4"/>
          <p:cNvCxnSpPr/>
          <p:nvPr/>
        </p:nvCxnSpPr>
        <p:spPr>
          <a:xfrm>
            <a:off x="5811950" y="4138550"/>
            <a:ext cx="1278600" cy="883500"/>
          </a:xfrm>
          <a:prstGeom prst="straightConnector1">
            <a:avLst/>
          </a:prstGeom>
          <a:noFill/>
          <a:ln w="28575" cap="flat" cmpd="sng">
            <a:solidFill>
              <a:schemeClr val="accent2"/>
            </a:solidFill>
            <a:prstDash val="solid"/>
            <a:round/>
            <a:headEnd type="none" w="med" len="med"/>
            <a:tailEnd type="triangle" w="med" len="med"/>
          </a:ln>
        </p:spPr>
      </p:cxnSp>
      <p:sp>
        <p:nvSpPr>
          <p:cNvPr id="253" name="Google Shape;253;p4"/>
          <p:cNvSpPr txBox="1"/>
          <p:nvPr/>
        </p:nvSpPr>
        <p:spPr>
          <a:xfrm>
            <a:off x="7539875" y="743725"/>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30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3d8db2799_0_13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
        <p:nvSpPr>
          <p:cNvPr id="260" name="Google Shape;260;g113d8db2799_0_136"/>
          <p:cNvSpPr txBox="1">
            <a:spLocks noGrp="1"/>
          </p:cNvSpPr>
          <p:nvPr>
            <p:ph type="body" idx="2"/>
          </p:nvPr>
        </p:nvSpPr>
        <p:spPr>
          <a:xfrm>
            <a:off x="305487" y="30610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sz="2200">
                <a:latin typeface="Prompt"/>
                <a:ea typeface="Prompt"/>
                <a:cs typeface="Prompt"/>
                <a:sym typeface="Prompt"/>
              </a:rPr>
              <a:t>1.3 การคำนวณทำบน Excel</a:t>
            </a:r>
            <a:r>
              <a:rPr lang="en-US"/>
              <a:t>  </a:t>
            </a:r>
            <a:endParaRPr/>
          </a:p>
        </p:txBody>
      </p:sp>
      <p:pic>
        <p:nvPicPr>
          <p:cNvPr id="261" name="Google Shape;261;g113d8db2799_0_136"/>
          <p:cNvPicPr preferRelativeResize="0"/>
          <p:nvPr/>
        </p:nvPicPr>
        <p:blipFill>
          <a:blip r:embed="rId3">
            <a:alphaModFix/>
          </a:blip>
          <a:stretch>
            <a:fillRect/>
          </a:stretch>
        </p:blipFill>
        <p:spPr>
          <a:xfrm>
            <a:off x="164025" y="2782363"/>
            <a:ext cx="5737573" cy="3316775"/>
          </a:xfrm>
          <a:prstGeom prst="rect">
            <a:avLst/>
          </a:prstGeom>
          <a:noFill/>
          <a:ln w="9525" cap="flat" cmpd="sng">
            <a:solidFill>
              <a:schemeClr val="dk2"/>
            </a:solidFill>
            <a:prstDash val="solid"/>
            <a:round/>
            <a:headEnd type="none" w="sm" len="sm"/>
            <a:tailEnd type="none" w="sm" len="sm"/>
          </a:ln>
        </p:spPr>
      </p:pic>
      <p:cxnSp>
        <p:nvCxnSpPr>
          <p:cNvPr id="262" name="Google Shape;262;g113d8db2799_0_13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63" name="Google Shape;263;g113d8db2799_0_136"/>
          <p:cNvPicPr preferRelativeResize="0"/>
          <p:nvPr/>
        </p:nvPicPr>
        <p:blipFill>
          <a:blip r:embed="rId4">
            <a:alphaModFix/>
          </a:blip>
          <a:stretch>
            <a:fillRect/>
          </a:stretch>
        </p:blipFill>
        <p:spPr>
          <a:xfrm>
            <a:off x="6209750" y="2242856"/>
            <a:ext cx="5820725" cy="3946254"/>
          </a:xfrm>
          <a:prstGeom prst="rect">
            <a:avLst/>
          </a:prstGeom>
          <a:noFill/>
          <a:ln>
            <a:noFill/>
          </a:ln>
        </p:spPr>
      </p:pic>
      <p:cxnSp>
        <p:nvCxnSpPr>
          <p:cNvPr id="264" name="Google Shape;264;g113d8db2799_0_136"/>
          <p:cNvCxnSpPr/>
          <p:nvPr/>
        </p:nvCxnSpPr>
        <p:spPr>
          <a:xfrm flipH="1">
            <a:off x="7891000" y="40572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65" name="Google Shape;265;g113d8db2799_0_136"/>
          <p:cNvSpPr/>
          <p:nvPr/>
        </p:nvSpPr>
        <p:spPr>
          <a:xfrm>
            <a:off x="6672100" y="4824300"/>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113d8db2799_0_136"/>
          <p:cNvSpPr/>
          <p:nvPr/>
        </p:nvSpPr>
        <p:spPr>
          <a:xfrm>
            <a:off x="1338100" y="4720975"/>
            <a:ext cx="1707000" cy="651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g113d8db2799_0_136"/>
          <p:cNvCxnSpPr/>
          <p:nvPr/>
        </p:nvCxnSpPr>
        <p:spPr>
          <a:xfrm rot="10800000">
            <a:off x="3045225" y="5057975"/>
            <a:ext cx="360600" cy="417300"/>
          </a:xfrm>
          <a:prstGeom prst="straightConnector1">
            <a:avLst/>
          </a:prstGeom>
          <a:noFill/>
          <a:ln w="28575" cap="flat" cmpd="sng">
            <a:solidFill>
              <a:srgbClr val="FF0000"/>
            </a:solidFill>
            <a:prstDash val="solid"/>
            <a:round/>
            <a:headEnd type="none" w="med" len="med"/>
            <a:tailEnd type="triangle" w="med" len="med"/>
          </a:ln>
        </p:spPr>
      </p:cxnSp>
      <p:sp>
        <p:nvSpPr>
          <p:cNvPr id="268" name="Google Shape;268;g113d8db2799_0_136"/>
          <p:cNvSpPr txBox="1">
            <a:spLocks noGrp="1"/>
          </p:cNvSpPr>
          <p:nvPr>
            <p:ph type="body" idx="2"/>
          </p:nvPr>
        </p:nvSpPr>
        <p:spPr>
          <a:xfrm>
            <a:off x="392950" y="1190127"/>
            <a:ext cx="52710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ไม่มีระบุเรื่องการคำนวณ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269" name="Google Shape;269;g113d8db2799_0_136"/>
          <p:cNvSpPr txBox="1"/>
          <p:nvPr/>
        </p:nvSpPr>
        <p:spPr>
          <a:xfrm>
            <a:off x="6256774" y="1190125"/>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 Cal margin สามารถปรับได้บน Web</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มีการคำนวณโดยเลือกจาก Cost และ version ว่าจะใช้ version ใด</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270" name="Google Shape;270;g113d8db2799_0_136"/>
          <p:cNvSpPr txBox="1"/>
          <p:nvPr/>
        </p:nvSpPr>
        <p:spPr>
          <a:xfrm>
            <a:off x="7538725" y="262900"/>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35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276" name="Google Shape;276;p5"/>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1.4 แก้ไข Demand ผ่าน Excel File และสามารถ Upload excel เข้าระบบเพื่อส่งไปยัง Model ได้</a:t>
            </a:r>
            <a:endParaRPr/>
          </a:p>
          <a:p>
            <a:pPr marL="0" lvl="0" indent="0" algn="l" rtl="0">
              <a:spcBef>
                <a:spcPts val="400"/>
              </a:spcBef>
              <a:spcAft>
                <a:spcPts val="0"/>
              </a:spcAft>
              <a:buClr>
                <a:schemeClr val="dk1"/>
              </a:buClr>
              <a:buSzPts val="2000"/>
              <a:buNone/>
            </a:pPr>
            <a:endParaRPr/>
          </a:p>
        </p:txBody>
      </p:sp>
      <p:cxnSp>
        <p:nvCxnSpPr>
          <p:cNvPr id="277" name="Google Shape;277;p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78" name="Google Shape;278;p5"/>
          <p:cNvSpPr txBox="1">
            <a:spLocks noGrp="1"/>
          </p:cNvSpPr>
          <p:nvPr>
            <p:ph type="body" idx="2"/>
          </p:nvPr>
        </p:nvSpPr>
        <p:spPr>
          <a:xfrm>
            <a:off x="392950" y="1190126"/>
            <a:ext cx="5271000" cy="22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Version)</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79" name="Google Shape;279;p5"/>
          <p:cNvPicPr preferRelativeResize="0"/>
          <p:nvPr/>
        </p:nvPicPr>
        <p:blipFill rotWithShape="1">
          <a:blip r:embed="rId3">
            <a:alphaModFix/>
          </a:blip>
          <a:srcRect b="96211"/>
          <a:stretch/>
        </p:blipFill>
        <p:spPr>
          <a:xfrm>
            <a:off x="88150" y="3107775"/>
            <a:ext cx="4233374" cy="276865"/>
          </a:xfrm>
          <a:prstGeom prst="rect">
            <a:avLst/>
          </a:prstGeom>
          <a:noFill/>
          <a:ln>
            <a:noFill/>
          </a:ln>
        </p:spPr>
      </p:pic>
      <p:pic>
        <p:nvPicPr>
          <p:cNvPr id="280" name="Google Shape;280;p5"/>
          <p:cNvPicPr preferRelativeResize="0"/>
          <p:nvPr/>
        </p:nvPicPr>
        <p:blipFill rotWithShape="1">
          <a:blip r:embed="rId3">
            <a:alphaModFix/>
          </a:blip>
          <a:srcRect t="62604" b="919"/>
          <a:stretch/>
        </p:blipFill>
        <p:spPr>
          <a:xfrm>
            <a:off x="88150" y="3376500"/>
            <a:ext cx="4233374" cy="2665750"/>
          </a:xfrm>
          <a:prstGeom prst="rect">
            <a:avLst/>
          </a:prstGeom>
          <a:noFill/>
          <a:ln>
            <a:noFill/>
          </a:ln>
        </p:spPr>
      </p:pic>
      <p:pic>
        <p:nvPicPr>
          <p:cNvPr id="281" name="Google Shape;281;p5"/>
          <p:cNvPicPr preferRelativeResize="0"/>
          <p:nvPr/>
        </p:nvPicPr>
        <p:blipFill rotWithShape="1">
          <a:blip r:embed="rId4">
            <a:alphaModFix/>
          </a:blip>
          <a:srcRect/>
          <a:stretch/>
        </p:blipFill>
        <p:spPr>
          <a:xfrm>
            <a:off x="2967575" y="4823523"/>
            <a:ext cx="3013575" cy="1496559"/>
          </a:xfrm>
          <a:prstGeom prst="rect">
            <a:avLst/>
          </a:prstGeom>
          <a:noFill/>
          <a:ln>
            <a:noFill/>
          </a:ln>
        </p:spPr>
      </p:pic>
      <p:sp>
        <p:nvSpPr>
          <p:cNvPr id="282" name="Google Shape;282;p5"/>
          <p:cNvSpPr txBox="1"/>
          <p:nvPr/>
        </p:nvSpPr>
        <p:spPr>
          <a:xfrm>
            <a:off x="6256775" y="1190125"/>
            <a:ext cx="5384400" cy="113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สามารถแก้ไข demand ที่หน้าเวบได้เลย (เดิมต้องผ่าน Excel เท่านั้น) โดยเวบจะคำนวณ balance, inventory ทุกอย่างให้ (เดิม Excel คำนวณให้)</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283" name="Google Shape;283;p5"/>
          <p:cNvSpPr/>
          <p:nvPr/>
        </p:nvSpPr>
        <p:spPr>
          <a:xfrm>
            <a:off x="1558950" y="4883700"/>
            <a:ext cx="1219200" cy="60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5"/>
          <p:cNvCxnSpPr/>
          <p:nvPr/>
        </p:nvCxnSpPr>
        <p:spPr>
          <a:xfrm flipH="1">
            <a:off x="2479475" y="41166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85" name="Google Shape;285;p5"/>
          <p:cNvSpPr txBox="1"/>
          <p:nvPr/>
        </p:nvSpPr>
        <p:spPr>
          <a:xfrm>
            <a:off x="7539875" y="743725"/>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82 Manday (Transaction)</a:t>
            </a:r>
            <a:endParaRPr sz="2100">
              <a:solidFill>
                <a:schemeClr val="accent2"/>
              </a:solidFill>
              <a:highlight>
                <a:srgbClr val="FFFF00"/>
              </a:highlight>
              <a:latin typeface="Tahoma"/>
              <a:ea typeface="Tahoma"/>
              <a:cs typeface="Tahoma"/>
              <a:sym typeface="Tahoma"/>
            </a:endParaRPr>
          </a:p>
        </p:txBody>
      </p:sp>
      <p:pic>
        <p:nvPicPr>
          <p:cNvPr id="286" name="Google Shape;286;p5"/>
          <p:cNvPicPr preferRelativeResize="0"/>
          <p:nvPr/>
        </p:nvPicPr>
        <p:blipFill rotWithShape="1">
          <a:blip r:embed="rId5">
            <a:alphaModFix/>
          </a:blip>
          <a:srcRect t="13367" r="76706"/>
          <a:stretch/>
        </p:blipFill>
        <p:spPr>
          <a:xfrm>
            <a:off x="7710002" y="2220675"/>
            <a:ext cx="2477938" cy="4099407"/>
          </a:xfrm>
          <a:prstGeom prst="rect">
            <a:avLst/>
          </a:prstGeom>
          <a:noFill/>
          <a:ln>
            <a:noFill/>
          </a:ln>
        </p:spPr>
      </p:pic>
      <p:sp>
        <p:nvSpPr>
          <p:cNvPr id="287" name="Google Shape;287;p5"/>
          <p:cNvSpPr/>
          <p:nvPr/>
        </p:nvSpPr>
        <p:spPr>
          <a:xfrm>
            <a:off x="8596425" y="2942075"/>
            <a:ext cx="1548600" cy="346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5"/>
          <p:cNvCxnSpPr/>
          <p:nvPr/>
        </p:nvCxnSpPr>
        <p:spPr>
          <a:xfrm rot="10800000">
            <a:off x="10048300" y="3230138"/>
            <a:ext cx="484200" cy="6858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3d8db2799_0_16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cxnSp>
        <p:nvCxnSpPr>
          <p:cNvPr id="295" name="Google Shape;295;g113d8db2799_0_168"/>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96" name="Google Shape;296;g113d8db2799_0_168"/>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:ข้อมูลมาจาก Excel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297" name="Google Shape;297;g113d8db2799_0_168"/>
          <p:cNvSpPr txBox="1"/>
          <p:nvPr/>
        </p:nvSpPr>
        <p:spPr>
          <a:xfrm>
            <a:off x="6508200" y="1064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เพิ่มเติมข้อมูลสามารถทำบน Web </a:t>
            </a:r>
            <a:endParaRPr sz="1700">
              <a:solidFill>
                <a:srgbClr val="FF0000"/>
              </a:solidFill>
              <a:latin typeface="Prompt"/>
              <a:ea typeface="Prompt"/>
              <a:cs typeface="Prompt"/>
              <a:sym typeface="Prompt"/>
            </a:endParaRPr>
          </a:p>
        </p:txBody>
      </p:sp>
      <p:pic>
        <p:nvPicPr>
          <p:cNvPr id="298" name="Google Shape;298;g113d8db2799_0_168"/>
          <p:cNvPicPr preferRelativeResize="0"/>
          <p:nvPr/>
        </p:nvPicPr>
        <p:blipFill>
          <a:blip r:embed="rId3">
            <a:alphaModFix/>
          </a:blip>
          <a:stretch>
            <a:fillRect/>
          </a:stretch>
        </p:blipFill>
        <p:spPr>
          <a:xfrm>
            <a:off x="6973875" y="2525025"/>
            <a:ext cx="4453050" cy="3710875"/>
          </a:xfrm>
          <a:prstGeom prst="rect">
            <a:avLst/>
          </a:prstGeom>
          <a:noFill/>
          <a:ln>
            <a:noFill/>
          </a:ln>
        </p:spPr>
      </p:pic>
      <p:cxnSp>
        <p:nvCxnSpPr>
          <p:cNvPr id="299" name="Google Shape;299;g113d8db2799_0_168"/>
          <p:cNvCxnSpPr/>
          <p:nvPr/>
        </p:nvCxnSpPr>
        <p:spPr>
          <a:xfrm flipH="1">
            <a:off x="11042625" y="36550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00" name="Google Shape;300;g113d8db2799_0_168"/>
          <p:cNvSpPr/>
          <p:nvPr/>
        </p:nvSpPr>
        <p:spPr>
          <a:xfrm>
            <a:off x="8590025" y="4306000"/>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g113d8db2799_0_168"/>
          <p:cNvPicPr preferRelativeResize="0"/>
          <p:nvPr/>
        </p:nvPicPr>
        <p:blipFill>
          <a:blip r:embed="rId4">
            <a:alphaModFix/>
          </a:blip>
          <a:stretch>
            <a:fillRect/>
          </a:stretch>
        </p:blipFill>
        <p:spPr>
          <a:xfrm>
            <a:off x="1557125" y="1885375"/>
            <a:ext cx="3290050" cy="4459401"/>
          </a:xfrm>
          <a:prstGeom prst="rect">
            <a:avLst/>
          </a:prstGeom>
          <a:noFill/>
          <a:ln>
            <a:noFill/>
          </a:ln>
        </p:spPr>
      </p:pic>
      <p:sp>
        <p:nvSpPr>
          <p:cNvPr id="302" name="Google Shape;302;g113d8db2799_0_168"/>
          <p:cNvSpPr/>
          <p:nvPr/>
        </p:nvSpPr>
        <p:spPr>
          <a:xfrm>
            <a:off x="3174650" y="3973699"/>
            <a:ext cx="1615800" cy="237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303;g113d8db2799_0_168"/>
          <p:cNvCxnSpPr/>
          <p:nvPr/>
        </p:nvCxnSpPr>
        <p:spPr>
          <a:xfrm flipH="1">
            <a:off x="4152325" y="320660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04" name="Google Shape;304;g113d8db2799_0_168"/>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2 การรับข้อมูล (Input)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310" name="Google Shape;310;p6"/>
          <p:cNvPicPr preferRelativeResize="0"/>
          <p:nvPr/>
        </p:nvPicPr>
        <p:blipFill rotWithShape="1">
          <a:blip r:embed="rId3">
            <a:alphaModFix/>
          </a:blip>
          <a:srcRect l="3232" b="64067"/>
          <a:stretch/>
        </p:blipFill>
        <p:spPr>
          <a:xfrm>
            <a:off x="454000" y="3494175"/>
            <a:ext cx="5453698" cy="1179074"/>
          </a:xfrm>
          <a:prstGeom prst="rect">
            <a:avLst/>
          </a:prstGeom>
          <a:noFill/>
          <a:ln>
            <a:noFill/>
          </a:ln>
        </p:spPr>
      </p:pic>
      <p:pic>
        <p:nvPicPr>
          <p:cNvPr id="311" name="Google Shape;311;p6"/>
          <p:cNvPicPr preferRelativeResize="0"/>
          <p:nvPr/>
        </p:nvPicPr>
        <p:blipFill rotWithShape="1">
          <a:blip r:embed="rId4">
            <a:alphaModFix/>
          </a:blip>
          <a:srcRect/>
          <a:stretch/>
        </p:blipFill>
        <p:spPr>
          <a:xfrm>
            <a:off x="6279850" y="1959875"/>
            <a:ext cx="5820111" cy="2938250"/>
          </a:xfrm>
          <a:prstGeom prst="rect">
            <a:avLst/>
          </a:prstGeom>
          <a:noFill/>
          <a:ln w="9525" cap="flat" cmpd="sng">
            <a:solidFill>
              <a:srgbClr val="000000"/>
            </a:solidFill>
            <a:prstDash val="solid"/>
            <a:round/>
            <a:headEnd type="none" w="sm" len="sm"/>
            <a:tailEnd type="none" w="sm" len="sm"/>
          </a:ln>
        </p:spPr>
      </p:pic>
      <p:sp>
        <p:nvSpPr>
          <p:cNvPr id="312" name="Google Shape;312;p6"/>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2.1 การรับข้อมูลส่วน Supply เพิ่มการ input Ability Pentane</a:t>
            </a:r>
            <a:endParaRPr/>
          </a:p>
          <a:p>
            <a:pPr marL="0" lvl="0" indent="0" algn="l" rtl="0">
              <a:spcBef>
                <a:spcPts val="400"/>
              </a:spcBef>
              <a:spcAft>
                <a:spcPts val="0"/>
              </a:spcAft>
              <a:buClr>
                <a:schemeClr val="dk1"/>
              </a:buClr>
              <a:buSzPts val="2000"/>
              <a:buNone/>
            </a:pPr>
            <a:endParaRPr/>
          </a:p>
        </p:txBody>
      </p:sp>
      <p:sp>
        <p:nvSpPr>
          <p:cNvPr id="313" name="Google Shape;313;p6"/>
          <p:cNvSpPr txBox="1">
            <a:spLocks noGrp="1"/>
          </p:cNvSpPr>
          <p:nvPr>
            <p:ph type="body" idx="2"/>
          </p:nvPr>
        </p:nvSpPr>
        <p:spPr>
          <a:xfrm>
            <a:off x="392950" y="1190125"/>
            <a:ext cx="5271000" cy="127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cxnSp>
        <p:nvCxnSpPr>
          <p:cNvPr id="314" name="Google Shape;314;p6"/>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15" name="Google Shape;315;p6"/>
          <p:cNvSpPr txBox="1"/>
          <p:nvPr/>
        </p:nvSpPr>
        <p:spPr>
          <a:xfrm>
            <a:off x="6256775" y="119012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เพิ่มการ Input Ability Pentane</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316" name="Google Shape;316;p6"/>
          <p:cNvSpPr/>
          <p:nvPr/>
        </p:nvSpPr>
        <p:spPr>
          <a:xfrm>
            <a:off x="291975" y="2894825"/>
            <a:ext cx="5524500" cy="2034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txBox="1"/>
          <p:nvPr/>
        </p:nvSpPr>
        <p:spPr>
          <a:xfrm>
            <a:off x="7539875" y="743725"/>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4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323" name="Google Shape;323;p7"/>
          <p:cNvPicPr preferRelativeResize="0"/>
          <p:nvPr/>
        </p:nvPicPr>
        <p:blipFill rotWithShape="1">
          <a:blip r:embed="rId3">
            <a:alphaModFix/>
          </a:blip>
          <a:srcRect/>
          <a:stretch/>
        </p:blipFill>
        <p:spPr>
          <a:xfrm>
            <a:off x="9089789" y="1258649"/>
            <a:ext cx="2027775" cy="4340707"/>
          </a:xfrm>
          <a:prstGeom prst="rect">
            <a:avLst/>
          </a:prstGeom>
          <a:noFill/>
          <a:ln>
            <a:noFill/>
          </a:ln>
        </p:spPr>
      </p:pic>
      <p:sp>
        <p:nvSpPr>
          <p:cNvPr id="324" name="Google Shape;324;p7"/>
          <p:cNvSpPr txBox="1"/>
          <p:nvPr/>
        </p:nvSpPr>
        <p:spPr>
          <a:xfrm>
            <a:off x="6360300" y="1596775"/>
            <a:ext cx="23460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rgbClr val="FF0000"/>
                </a:solidFill>
                <a:latin typeface="Prompt"/>
                <a:ea typeface="Prompt"/>
                <a:cs typeface="Prompt"/>
                <a:sym typeface="Prompt"/>
              </a:rPr>
              <a:t>เรื่องที่เพิ่มขึ้นไม่มีใน PPS </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Product</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Customer</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Contract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Source and delivery point</a:t>
            </a:r>
            <a:endParaRPr sz="1600">
              <a:solidFill>
                <a:srgbClr val="FF0000"/>
              </a:solidFill>
              <a:highlight>
                <a:srgbClr val="FFFF00"/>
              </a:highlight>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Turn Around</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OR Demand Plan</a:t>
            </a:r>
            <a:endParaRPr>
              <a:latin typeface="Prompt"/>
              <a:ea typeface="Prompt"/>
              <a:cs typeface="Prompt"/>
              <a:sym typeface="Prompt"/>
            </a:endParaRPr>
          </a:p>
          <a:p>
            <a:pPr marL="342900" marR="0" lvl="0" indent="-273050" algn="l" rtl="0">
              <a:spcBef>
                <a:spcPts val="0"/>
              </a:spcBef>
              <a:spcAft>
                <a:spcPts val="0"/>
              </a:spcAft>
              <a:buClr>
                <a:srgbClr val="FF0000"/>
              </a:buClr>
              <a:buSzPts val="1600"/>
              <a:buFont typeface="Prompt"/>
              <a:buChar char="●"/>
            </a:pPr>
            <a:r>
              <a:rPr lang="en-US" sz="1600">
                <a:solidFill>
                  <a:srgbClr val="FF0000"/>
                </a:solidFill>
                <a:latin typeface="Prompt"/>
                <a:ea typeface="Prompt"/>
                <a:cs typeface="Prompt"/>
                <a:sym typeface="Prompt"/>
              </a:rPr>
              <a:t>Cal margin</a:t>
            </a:r>
            <a:endParaRPr sz="1600">
              <a:solidFill>
                <a:srgbClr val="FF0000"/>
              </a:solidFill>
              <a:latin typeface="Prompt"/>
              <a:ea typeface="Prompt"/>
              <a:cs typeface="Prompt"/>
              <a:sym typeface="Prompt"/>
            </a:endParaRPr>
          </a:p>
        </p:txBody>
      </p:sp>
      <p:sp>
        <p:nvSpPr>
          <p:cNvPr id="325" name="Google Shape;325;p7"/>
          <p:cNvSpPr txBox="1">
            <a:spLocks noGrp="1"/>
          </p:cNvSpPr>
          <p:nvPr>
            <p:ph type="body" idx="2"/>
          </p:nvPr>
        </p:nvSpPr>
        <p:spPr>
          <a:xfrm>
            <a:off x="327725" y="262901"/>
            <a:ext cx="9817200" cy="79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2.2 เพิ่มรายการ input</a:t>
            </a:r>
            <a:endParaRPr/>
          </a:p>
          <a:p>
            <a:pPr marL="0" lvl="0" indent="0" algn="l" rtl="0">
              <a:spcBef>
                <a:spcPts val="400"/>
              </a:spcBef>
              <a:spcAft>
                <a:spcPts val="0"/>
              </a:spcAft>
              <a:buClr>
                <a:schemeClr val="dk1"/>
              </a:buClr>
              <a:buSzPts val="2000"/>
              <a:buNone/>
            </a:pPr>
            <a:endParaRPr/>
          </a:p>
        </p:txBody>
      </p:sp>
      <p:cxnSp>
        <p:nvCxnSpPr>
          <p:cNvPr id="326" name="Google Shape;326;p7"/>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27" name="Google Shape;327;p7"/>
          <p:cNvSpPr txBox="1">
            <a:spLocks noGrp="1"/>
          </p:cNvSpPr>
          <p:nvPr>
            <p:ph type="body" idx="2"/>
          </p:nvPr>
        </p:nvSpPr>
        <p:spPr>
          <a:xfrm>
            <a:off x="392950" y="1190125"/>
            <a:ext cx="5271000" cy="133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ประมาณการจากข้อมูลตามจริงใน PPS </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28" name="Google Shape;328;p7"/>
          <p:cNvSpPr txBox="1"/>
          <p:nvPr/>
        </p:nvSpPr>
        <p:spPr>
          <a:xfrm>
            <a:off x="6256775" y="1190125"/>
            <a:ext cx="5384400" cy="354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p:txBody>
      </p:sp>
      <p:pic>
        <p:nvPicPr>
          <p:cNvPr id="329" name="Google Shape;329;p7"/>
          <p:cNvPicPr preferRelativeResize="0"/>
          <p:nvPr/>
        </p:nvPicPr>
        <p:blipFill rotWithShape="1">
          <a:blip r:embed="rId4">
            <a:alphaModFix/>
          </a:blip>
          <a:srcRect b="53542"/>
          <a:stretch/>
        </p:blipFill>
        <p:spPr>
          <a:xfrm>
            <a:off x="461600" y="2240225"/>
            <a:ext cx="5442074" cy="2469973"/>
          </a:xfrm>
          <a:prstGeom prst="rect">
            <a:avLst/>
          </a:prstGeom>
          <a:noFill/>
          <a:ln>
            <a:noFill/>
          </a:ln>
        </p:spPr>
      </p:pic>
      <p:pic>
        <p:nvPicPr>
          <p:cNvPr id="330" name="Google Shape;330;p7"/>
          <p:cNvPicPr preferRelativeResize="0"/>
          <p:nvPr/>
        </p:nvPicPr>
        <p:blipFill rotWithShape="1">
          <a:blip r:embed="rId4">
            <a:alphaModFix/>
          </a:blip>
          <a:srcRect t="80241"/>
          <a:stretch/>
        </p:blipFill>
        <p:spPr>
          <a:xfrm>
            <a:off x="461600" y="4710196"/>
            <a:ext cx="5442074" cy="1050503"/>
          </a:xfrm>
          <a:prstGeom prst="rect">
            <a:avLst/>
          </a:prstGeom>
          <a:noFill/>
          <a:ln>
            <a:noFill/>
          </a:ln>
        </p:spPr>
      </p:pic>
      <p:sp>
        <p:nvSpPr>
          <p:cNvPr id="331" name="Google Shape;331;p7"/>
          <p:cNvSpPr txBox="1"/>
          <p:nvPr/>
        </p:nvSpPr>
        <p:spPr>
          <a:xfrm>
            <a:off x="7538725" y="262900"/>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64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1f9a288cad_2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graphicFrame>
        <p:nvGraphicFramePr>
          <p:cNvPr id="338" name="Google Shape;338;g11f9a288cad_2_0"/>
          <p:cNvGraphicFramePr/>
          <p:nvPr>
            <p:extLst>
              <p:ext uri="{D42A27DB-BD31-4B8C-83A1-F6EECF244321}">
                <p14:modId xmlns:p14="http://schemas.microsoft.com/office/powerpoint/2010/main" val="941921320"/>
              </p:ext>
            </p:extLst>
          </p:nvPr>
        </p:nvGraphicFramePr>
        <p:xfrm>
          <a:off x="251363" y="87225"/>
          <a:ext cx="11567225" cy="6236834"/>
        </p:xfrm>
        <a:graphic>
          <a:graphicData uri="http://schemas.openxmlformats.org/drawingml/2006/table">
            <a:tbl>
              <a:tblPr>
                <a:noFill/>
                <a:tableStyleId>{9CFC17EF-85C2-405F-8AB1-C40E7C7D7235}</a:tableStyleId>
              </a:tblPr>
              <a:tblGrid>
                <a:gridCol w="1504925">
                  <a:extLst>
                    <a:ext uri="{9D8B030D-6E8A-4147-A177-3AD203B41FA5}">
                      <a16:colId xmlns:a16="http://schemas.microsoft.com/office/drawing/2014/main" val="20000"/>
                    </a:ext>
                  </a:extLst>
                </a:gridCol>
                <a:gridCol w="393800">
                  <a:extLst>
                    <a:ext uri="{9D8B030D-6E8A-4147-A177-3AD203B41FA5}">
                      <a16:colId xmlns:a16="http://schemas.microsoft.com/office/drawing/2014/main" val="20001"/>
                    </a:ext>
                  </a:extLst>
                </a:gridCol>
                <a:gridCol w="2715050">
                  <a:extLst>
                    <a:ext uri="{9D8B030D-6E8A-4147-A177-3AD203B41FA5}">
                      <a16:colId xmlns:a16="http://schemas.microsoft.com/office/drawing/2014/main" val="20002"/>
                    </a:ext>
                  </a:extLst>
                </a:gridCol>
                <a:gridCol w="3578125">
                  <a:extLst>
                    <a:ext uri="{9D8B030D-6E8A-4147-A177-3AD203B41FA5}">
                      <a16:colId xmlns:a16="http://schemas.microsoft.com/office/drawing/2014/main" val="20003"/>
                    </a:ext>
                  </a:extLst>
                </a:gridCol>
                <a:gridCol w="2918100">
                  <a:extLst>
                    <a:ext uri="{9D8B030D-6E8A-4147-A177-3AD203B41FA5}">
                      <a16:colId xmlns:a16="http://schemas.microsoft.com/office/drawing/2014/main" val="20004"/>
                    </a:ext>
                  </a:extLst>
                </a:gridCol>
                <a:gridCol w="457225">
                  <a:extLst>
                    <a:ext uri="{9D8B030D-6E8A-4147-A177-3AD203B41FA5}">
                      <a16:colId xmlns:a16="http://schemas.microsoft.com/office/drawing/2014/main" val="20005"/>
                    </a:ext>
                  </a:extLst>
                </a:gridCol>
              </a:tblGrid>
              <a:tr h="260650">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Topic</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PPS</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New</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000" b="1">
                          <a:solidFill>
                            <a:schemeClr val="lt1"/>
                          </a:solidFill>
                          <a:latin typeface="Calibri"/>
                          <a:ea typeface="Calibri"/>
                          <a:cs typeface="Calibri"/>
                          <a:sym typeface="Calibri"/>
                        </a:rPr>
                        <a:t>MD</a:t>
                      </a:r>
                      <a:endParaRPr sz="10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926900">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ส่วนที่ 1 Flow ที่มาของข้อมูล</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400"/>
                        </a:spcBef>
                        <a:spcAft>
                          <a:spcPts val="0"/>
                        </a:spcAft>
                        <a:buClr>
                          <a:schemeClr val="dk1"/>
                        </a:buClr>
                        <a:buSzPts val="1100"/>
                        <a:buFont typeface="Arial"/>
                        <a:buNone/>
                      </a:pPr>
                      <a:r>
                        <a:rPr lang="en-US" sz="1000">
                          <a:solidFill>
                            <a:schemeClr val="dk1"/>
                          </a:solidFill>
                          <a:latin typeface="Calibri"/>
                          <a:ea typeface="Calibri"/>
                          <a:cs typeface="Calibri"/>
                          <a:sym typeface="Calibri"/>
                        </a:rPr>
                        <a:t>Manual Download Excel เปลี่ยนให้สามารถนำเข้าและเพิ่มข้อมูลบางส่วนผ่าน Web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dirty="0">
                          <a:solidFill>
                            <a:schemeClr val="dk1"/>
                          </a:solidFill>
                          <a:latin typeface="Calibri"/>
                          <a:ea typeface="Calibri"/>
                          <a:cs typeface="Calibri"/>
                          <a:sym typeface="Calibri"/>
                        </a:rPr>
                        <a:t>User </a:t>
                      </a:r>
                      <a:r>
                        <a:rPr lang="en-US" sz="1000" dirty="0" err="1">
                          <a:solidFill>
                            <a:schemeClr val="dk1"/>
                          </a:solidFill>
                          <a:latin typeface="Calibri"/>
                          <a:ea typeface="Calibri"/>
                          <a:cs typeface="Calibri"/>
                          <a:sym typeface="Calibri"/>
                        </a:rPr>
                        <a:t>สามารถเลือกว่าจะใช้</a:t>
                      </a:r>
                      <a:r>
                        <a:rPr lang="en-US" sz="1000" dirty="0">
                          <a:solidFill>
                            <a:schemeClr val="dk1"/>
                          </a:solidFill>
                          <a:latin typeface="Calibri"/>
                          <a:ea typeface="Calibri"/>
                          <a:cs typeface="Calibri"/>
                          <a:sym typeface="Calibri"/>
                        </a:rPr>
                        <a:t> pre-defined Excel </a:t>
                      </a:r>
                      <a:r>
                        <a:rPr lang="en-US" sz="1000" dirty="0" err="1">
                          <a:solidFill>
                            <a:schemeClr val="dk1"/>
                          </a:solidFill>
                          <a:latin typeface="Calibri"/>
                          <a:ea typeface="Calibri"/>
                          <a:cs typeface="Calibri"/>
                          <a:sym typeface="Calibri"/>
                        </a:rPr>
                        <a:t>ที่ดึงข้อมูลจากระบบ</a:t>
                      </a:r>
                      <a:r>
                        <a:rPr lang="en-US" sz="1000" dirty="0">
                          <a:solidFill>
                            <a:schemeClr val="dk1"/>
                          </a:solidFill>
                          <a:latin typeface="Calibri"/>
                          <a:ea typeface="Calibri"/>
                          <a:cs typeface="Calibri"/>
                          <a:sym typeface="Calibri"/>
                        </a:rPr>
                        <a:t> Smart Price </a:t>
                      </a:r>
                      <a:r>
                        <a:rPr lang="en-US" sz="1000" dirty="0" err="1">
                          <a:solidFill>
                            <a:schemeClr val="dk1"/>
                          </a:solidFill>
                          <a:latin typeface="Calibri"/>
                          <a:ea typeface="Calibri"/>
                          <a:cs typeface="Calibri"/>
                          <a:sym typeface="Calibri"/>
                        </a:rPr>
                        <a:t>มาตั้งต้นให้บางส่วน</a:t>
                      </a:r>
                      <a:r>
                        <a:rPr lang="en-US" sz="1000" dirty="0">
                          <a:solidFill>
                            <a:schemeClr val="dk1"/>
                          </a:solidFill>
                          <a:latin typeface="Calibri"/>
                          <a:ea typeface="Calibri"/>
                          <a:cs typeface="Calibri"/>
                          <a:sym typeface="Calibri"/>
                        </a:rPr>
                        <a:t> </a:t>
                      </a:r>
                      <a:r>
                        <a:rPr lang="en-US" sz="1000" dirty="0" err="1">
                          <a:solidFill>
                            <a:schemeClr val="dk1"/>
                          </a:solidFill>
                          <a:latin typeface="Calibri"/>
                          <a:ea typeface="Calibri"/>
                          <a:cs typeface="Calibri"/>
                          <a:sym typeface="Calibri"/>
                        </a:rPr>
                        <a:t>หรือ</a:t>
                      </a:r>
                      <a:r>
                        <a:rPr lang="en-US" sz="1000" dirty="0">
                          <a:solidFill>
                            <a:schemeClr val="dk1"/>
                          </a:solidFill>
                          <a:latin typeface="Calibri"/>
                          <a:ea typeface="Calibri"/>
                          <a:cs typeface="Calibri"/>
                          <a:sym typeface="Calibri"/>
                        </a:rPr>
                        <a:t> </a:t>
                      </a:r>
                      <a:r>
                        <a:rPr lang="en-US" sz="1000" dirty="0" err="1">
                          <a:solidFill>
                            <a:schemeClr val="dk1"/>
                          </a:solidFill>
                          <a:latin typeface="Calibri"/>
                          <a:ea typeface="Calibri"/>
                          <a:cs typeface="Calibri"/>
                          <a:sym typeface="Calibri"/>
                        </a:rPr>
                        <a:t>เลือกว่าจะใช้ข้อมูลทั้งหมดจาก</a:t>
                      </a:r>
                      <a:r>
                        <a:rPr lang="en-US" sz="1000" dirty="0">
                          <a:solidFill>
                            <a:schemeClr val="dk1"/>
                          </a:solidFill>
                          <a:latin typeface="Calibri"/>
                          <a:ea typeface="Calibri"/>
                          <a:cs typeface="Calibri"/>
                          <a:sym typeface="Calibri"/>
                        </a:rPr>
                        <a:t> Excel </a:t>
                      </a:r>
                      <a:r>
                        <a:rPr lang="en-US" sz="1000" dirty="0" err="1">
                          <a:solidFill>
                            <a:schemeClr val="dk1"/>
                          </a:solidFill>
                          <a:latin typeface="Calibri"/>
                          <a:ea typeface="Calibri"/>
                          <a:cs typeface="Calibri"/>
                          <a:sym typeface="Calibri"/>
                        </a:rPr>
                        <a:t>ของตนเอง</a:t>
                      </a:r>
                      <a:endParaRPr sz="1000"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Font typeface="Arial"/>
                        <a:buNone/>
                      </a:pPr>
                      <a:r>
                        <a:rPr lang="en-US" sz="1000">
                          <a:solidFill>
                            <a:srgbClr val="FF0000"/>
                          </a:solidFill>
                          <a:latin typeface="Calibri"/>
                          <a:ea typeface="Calibri"/>
                          <a:cs typeface="Calibri"/>
                          <a:sym typeface="Calibri"/>
                        </a:rPr>
                        <a:t>สามารถ Input data ผ่านระบบ  และ import excel บางส่วนได้ด้วย (On Web)</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a:solidFill>
                            <a:schemeClr val="dk1"/>
                          </a:solidFill>
                          <a:latin typeface="Calibri"/>
                          <a:ea typeface="Calibri"/>
                          <a:cs typeface="Calibri"/>
                          <a:sym typeface="Calibri"/>
                        </a:rPr>
                        <a:t>เปลี่ยนรูปแบบการนำเข้าข้อมูล และเพิ่มความสามารถในการแก้ไขข้อมูล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2000"/>
                        <a:buFont typeface="Arial"/>
                        <a:buNone/>
                      </a:pPr>
                      <a:r>
                        <a:rPr lang="en-US" sz="1000" dirty="0">
                          <a:solidFill>
                            <a:schemeClr val="dk1"/>
                          </a:solidFill>
                          <a:latin typeface="Calibri"/>
                          <a:ea typeface="Calibri"/>
                          <a:cs typeface="Calibri"/>
                          <a:sym typeface="Calibri"/>
                        </a:rPr>
                        <a:t>User </a:t>
                      </a:r>
                      <a:r>
                        <a:rPr lang="en-US" sz="1000" dirty="0" err="1">
                          <a:solidFill>
                            <a:schemeClr val="dk1"/>
                          </a:solidFill>
                          <a:latin typeface="Calibri"/>
                          <a:ea typeface="Calibri"/>
                          <a:cs typeface="Calibri"/>
                          <a:sym typeface="Calibri"/>
                        </a:rPr>
                        <a:t>สามารถ</a:t>
                      </a:r>
                      <a:r>
                        <a:rPr lang="en-US" sz="1000" dirty="0">
                          <a:solidFill>
                            <a:schemeClr val="dk1"/>
                          </a:solidFill>
                          <a:latin typeface="Calibri"/>
                          <a:ea typeface="Calibri"/>
                          <a:cs typeface="Calibri"/>
                          <a:sym typeface="Calibri"/>
                        </a:rPr>
                        <a:t> Download Excel file </a:t>
                      </a:r>
                      <a:r>
                        <a:rPr lang="en-US" sz="1000" dirty="0" err="1">
                          <a:solidFill>
                            <a:schemeClr val="dk1"/>
                          </a:solidFill>
                          <a:latin typeface="Calibri"/>
                          <a:ea typeface="Calibri"/>
                          <a:cs typeface="Calibri"/>
                          <a:sym typeface="Calibri"/>
                        </a:rPr>
                        <a:t>จากระบบ</a:t>
                      </a:r>
                      <a:r>
                        <a:rPr lang="en-US" sz="1000" dirty="0">
                          <a:solidFill>
                            <a:schemeClr val="dk1"/>
                          </a:solidFill>
                          <a:latin typeface="Calibri"/>
                          <a:ea typeface="Calibri"/>
                          <a:cs typeface="Calibri"/>
                          <a:sym typeface="Calibri"/>
                        </a:rPr>
                        <a:t> </a:t>
                      </a:r>
                      <a:r>
                        <a:rPr lang="en-US" sz="1000" dirty="0" err="1">
                          <a:solidFill>
                            <a:schemeClr val="dk1"/>
                          </a:solidFill>
                          <a:latin typeface="Calibri"/>
                          <a:ea typeface="Calibri"/>
                          <a:cs typeface="Calibri"/>
                          <a:sym typeface="Calibri"/>
                        </a:rPr>
                        <a:t>เพื่อแก้ไข</a:t>
                      </a:r>
                      <a:r>
                        <a:rPr lang="en-US" sz="1000" dirty="0">
                          <a:solidFill>
                            <a:schemeClr val="dk1"/>
                          </a:solidFill>
                          <a:latin typeface="Calibri"/>
                          <a:ea typeface="Calibri"/>
                          <a:cs typeface="Calibri"/>
                          <a:sym typeface="Calibri"/>
                        </a:rPr>
                        <a:t> parameters </a:t>
                      </a:r>
                      <a:r>
                        <a:rPr lang="en-US" sz="1000" dirty="0" err="1">
                          <a:solidFill>
                            <a:schemeClr val="dk1"/>
                          </a:solidFill>
                          <a:latin typeface="Calibri"/>
                          <a:ea typeface="Calibri"/>
                          <a:cs typeface="Calibri"/>
                          <a:sym typeface="Calibri"/>
                        </a:rPr>
                        <a:t>และ</a:t>
                      </a:r>
                      <a:r>
                        <a:rPr lang="en-US" sz="1000" dirty="0">
                          <a:solidFill>
                            <a:schemeClr val="dk1"/>
                          </a:solidFill>
                          <a:latin typeface="Calibri"/>
                          <a:ea typeface="Calibri"/>
                          <a:cs typeface="Calibri"/>
                          <a:sym typeface="Calibri"/>
                        </a:rPr>
                        <a:t> Upload Excel </a:t>
                      </a:r>
                      <a:r>
                        <a:rPr lang="en-US" sz="1000" dirty="0" err="1">
                          <a:solidFill>
                            <a:schemeClr val="dk1"/>
                          </a:solidFill>
                          <a:latin typeface="Calibri"/>
                          <a:ea typeface="Calibri"/>
                          <a:cs typeface="Calibri"/>
                          <a:sym typeface="Calibri"/>
                        </a:rPr>
                        <a:t>เข้าระบบได้</a:t>
                      </a:r>
                      <a:endParaRPr sz="1000"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สามารถ Edit data ผ่านระบบได้ทั้งแบบ Manual , Copy ข้อมูลจากไฟล์ Excel มา Paste บนระบบ (On Web) และ import excel ได้ </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Import excel จากหลาย Source ได้</a:t>
                      </a:r>
                      <a:endParaRPr sz="1000">
                        <a:solidFill>
                          <a:srgbClr val="FF0000"/>
                        </a:solidFill>
                        <a:latin typeface="Calibri"/>
                        <a:ea typeface="Calibri"/>
                        <a:cs typeface="Calibri"/>
                        <a:sym typeface="Calibri"/>
                      </a:endParaRPr>
                    </a:p>
                    <a:p>
                      <a:pPr marL="457200" lvl="0" indent="-292100" algn="l" rtl="0">
                        <a:spcBef>
                          <a:spcPts val="0"/>
                        </a:spcBef>
                        <a:spcAft>
                          <a:spcPts val="0"/>
                        </a:spcAft>
                        <a:buClr>
                          <a:srgbClr val="FF0000"/>
                        </a:buClr>
                        <a:buSzPts val="1000"/>
                        <a:buFont typeface="Calibri"/>
                        <a:buChar char="●"/>
                      </a:pPr>
                      <a:r>
                        <a:rPr lang="en-US" sz="1000">
                          <a:solidFill>
                            <a:srgbClr val="FF0000"/>
                          </a:solidFill>
                          <a:latin typeface="Calibri"/>
                          <a:ea typeface="Calibri"/>
                          <a:cs typeface="Calibri"/>
                          <a:sym typeface="Calibri"/>
                        </a:rPr>
                        <a:t>รองรับ Version control ข้อมูลได้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30</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855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การคำนวณทำบน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ไม่มีระบุเรื่องการคำนวณ</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 Cal margin สามารถปรับได้บน Web</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●มีการคำนวณโดยเลือกจาก Cost และ version ว่าจะใช้ version ใด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35</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7177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1.4</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แก้ไข Demand ผ่าน Excel File และสามารถ Upload excel เข้าระบบเพื่อส่งไปยัง Model ได้</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ทุกการ upload Excel จะเป็นการ trigger ให้ optimization model สร้างแผนขึ้นมาในรูปแบบ Excel User สามารถ download Excel เพื่อทำการเจรจาต่อรองกับคู่ค้า หรือสามารถปรับแผนตาม Scenario ต่างๆ แล้ว upload Excel ผ่านหน้า Web ของระบบ แล้วระบบจะทำการ trigger ให้ optimization engine สร้างแผนใหม่ขึ้นมาใหม่ (ทำซ้ำจนกว่าจะได้ Final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สามารถแก้ไข demand ที่หน้าเวบได้เลย (เดิมต้องผ่าน Excel เท่านั้น) โดยเวบจะคำนวณ balance, inventory ทุกอย่างให้ (เดิม Excel คำนวณให้)</a:t>
                      </a:r>
                      <a:endParaRPr sz="1000">
                        <a:solidFill>
                          <a:srgbClr val="FF0000"/>
                        </a:solidFill>
                        <a:latin typeface="Calibri"/>
                        <a:ea typeface="Calibri"/>
                        <a:cs typeface="Calibri"/>
                        <a:sym typeface="Calibri"/>
                      </a:endParaRPr>
                    </a:p>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82</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56050">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ส่วนที่ 2 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400"/>
                        </a:spcBef>
                        <a:spcAft>
                          <a:spcPts val="0"/>
                        </a:spcAft>
                        <a:buNone/>
                      </a:pPr>
                      <a:r>
                        <a:rPr lang="en-US" sz="1000">
                          <a:solidFill>
                            <a:schemeClr val="dk1"/>
                          </a:solidFill>
                          <a:latin typeface="Calibri"/>
                          <a:ea typeface="Calibri"/>
                          <a:cs typeface="Calibri"/>
                          <a:sym typeface="Calibri"/>
                        </a:rPr>
                        <a:t>การรับข้อมูล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Clr>
                          <a:schemeClr val="dk1"/>
                        </a:buClr>
                        <a:buSzPts val="1100"/>
                        <a:buFont typeface="Arial"/>
                        <a:buNone/>
                      </a:pPr>
                      <a:r>
                        <a:rPr lang="en-US" sz="1000">
                          <a:solidFill>
                            <a:schemeClr val="dk1"/>
                          </a:solidFill>
                          <a:latin typeface="Calibri"/>
                          <a:ea typeface="Calibri"/>
                          <a:cs typeface="Calibri"/>
                          <a:sym typeface="Calibri"/>
                        </a:rPr>
                        <a:t>ข้อมูลมาจาก Excel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เพิ่มเติมข้อมูลสามารถทำบน Web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31025">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2.1</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การรับข้อมูลส่วน Supply 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ปริมาณการจัดหา (Supply) ผลิตภัณฑ์ต่างๆ จากโรงแยกก๊าซฯ ระยอง (GSP RY), โรงแยกก๊าซฯ ขนอม (GSP KHM), โรงกลั่น (Refinery) และนำเข้า (Import) แบบรายเดือนในหน่วย TON หรือ Km3</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a:solidFill>
                            <a:srgbClr val="FF0000"/>
                          </a:solidFill>
                          <a:latin typeface="Calibri"/>
                          <a:ea typeface="Calibri"/>
                          <a:cs typeface="Calibri"/>
                          <a:sym typeface="Calibri"/>
                        </a:rPr>
                        <a:t>เพิ่มการ Input Ability Pentane</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01400">
                <a:tc>
                  <a:txBody>
                    <a:bodyPr/>
                    <a:lstStyle/>
                    <a:p>
                      <a:pPr marL="0" lvl="0" indent="0" algn="ctr" rtl="0">
                        <a:lnSpc>
                          <a:spcPct val="115000"/>
                        </a:lnSpc>
                        <a:spcBef>
                          <a:spcPts val="0"/>
                        </a:spcBef>
                        <a:spcAft>
                          <a:spcPts val="0"/>
                        </a:spcAft>
                        <a:buNone/>
                      </a:pP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000">
                          <a:latin typeface="Calibri"/>
                          <a:ea typeface="Calibri"/>
                          <a:cs typeface="Calibri"/>
                          <a:sym typeface="Calibri"/>
                        </a:rPr>
                        <a:t>2.2</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เพิ่มรายการ input</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spcBef>
                          <a:spcPts val="0"/>
                        </a:spcBef>
                        <a:spcAft>
                          <a:spcPts val="0"/>
                        </a:spcAft>
                        <a:buNone/>
                      </a:pPr>
                      <a:r>
                        <a:rPr lang="en-US" sz="1000">
                          <a:solidFill>
                            <a:schemeClr val="dk1"/>
                          </a:solidFill>
                          <a:latin typeface="Calibri"/>
                          <a:ea typeface="Calibri"/>
                          <a:cs typeface="Calibri"/>
                          <a:sym typeface="Calibri"/>
                        </a:rPr>
                        <a:t>ประมาณการจากข้อมูลตามจริงใน PPS </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1000" u="sng">
                          <a:solidFill>
                            <a:srgbClr val="FF0000"/>
                          </a:solidFill>
                          <a:latin typeface="Calibri"/>
                          <a:ea typeface="Calibri"/>
                          <a:cs typeface="Calibri"/>
                          <a:sym typeface="Calibri"/>
                        </a:rPr>
                        <a:t>เรื่องที่เพิ่มขึ้นไม่มีใน PPS</a:t>
                      </a:r>
                      <a:endParaRPr sz="1000" u="sng">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●Product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●Customer</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●Contract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●Source and delivery point</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●Turn Around</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000">
                          <a:solidFill>
                            <a:srgbClr val="FF0000"/>
                          </a:solidFill>
                          <a:latin typeface="Calibri"/>
                          <a:ea typeface="Calibri"/>
                          <a:cs typeface="Calibri"/>
                          <a:sym typeface="Calibri"/>
                        </a:rPr>
                        <a:t>●OR Demand Plan</a:t>
                      </a:r>
                      <a:endParaRPr sz="1000">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US" sz="1000">
                          <a:solidFill>
                            <a:srgbClr val="FF0000"/>
                          </a:solidFill>
                          <a:latin typeface="Calibri"/>
                          <a:ea typeface="Calibri"/>
                          <a:cs typeface="Calibri"/>
                          <a:sym typeface="Calibri"/>
                        </a:rPr>
                        <a:t>●Cal margin</a:t>
                      </a:r>
                      <a:endParaRPr sz="10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spcBef>
                          <a:spcPts val="0"/>
                        </a:spcBef>
                        <a:spcAft>
                          <a:spcPts val="0"/>
                        </a:spcAft>
                        <a:buNone/>
                      </a:pPr>
                      <a:r>
                        <a:rPr lang="en-US" sz="1000">
                          <a:latin typeface="Calibri"/>
                          <a:ea typeface="Calibri"/>
                          <a:cs typeface="Calibri"/>
                          <a:sym typeface="Calibri"/>
                        </a:rPr>
                        <a:t>64</a:t>
                      </a:r>
                      <a:endParaRPr sz="1000">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94725">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457200" lvl="0" indent="-228600" algn="r" rtl="0">
                        <a:lnSpc>
                          <a:spcPct val="115000"/>
                        </a:lnSpc>
                        <a:spcBef>
                          <a:spcPts val="0"/>
                        </a:spcBef>
                        <a:spcAft>
                          <a:spcPts val="0"/>
                        </a:spcAft>
                        <a:buNone/>
                      </a:pP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gridSpan="3">
                  <a:txBody>
                    <a:bodyPr/>
                    <a:lstStyle/>
                    <a:p>
                      <a:pPr marL="457200" lvl="0" indent="-228600" algn="r" rtl="0">
                        <a:lnSpc>
                          <a:spcPct val="115000"/>
                        </a:lnSpc>
                        <a:spcBef>
                          <a:spcPts val="0"/>
                        </a:spcBef>
                        <a:spcAft>
                          <a:spcPts val="0"/>
                        </a:spcAft>
                        <a:buNone/>
                      </a:pPr>
                      <a:r>
                        <a:rPr lang="en-US" sz="1000" b="1">
                          <a:latin typeface="Calibri"/>
                          <a:ea typeface="Calibri"/>
                          <a:cs typeface="Calibri"/>
                          <a:sym typeface="Calibri"/>
                        </a:rPr>
                        <a:t>Total        </a:t>
                      </a:r>
                      <a:endParaRPr sz="10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000" b="1" dirty="0">
                          <a:solidFill>
                            <a:srgbClr val="FF0000"/>
                          </a:solidFill>
                          <a:latin typeface="Calibri"/>
                          <a:ea typeface="Calibri"/>
                          <a:cs typeface="Calibri"/>
                          <a:sym typeface="Calibri"/>
                        </a:rPr>
                        <a:t>245</a:t>
                      </a:r>
                      <a:endParaRPr sz="1000" b="1" dirty="0">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13d8db2799_0_18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cxnSp>
        <p:nvCxnSpPr>
          <p:cNvPr id="345" name="Google Shape;345;g113d8db2799_0_18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46" name="Google Shape;346;g113d8db2799_0_185"/>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มีสูตรการคำนวณชัดเจน ไม่มีการเปลี่ยนแปลง และ Save to Excel</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347" name="Google Shape;347;g113d8db2799_0_185"/>
          <p:cNvSpPr txBox="1"/>
          <p:nvPr/>
        </p:nvSpPr>
        <p:spPr>
          <a:xfrm>
            <a:off x="6508200" y="1064900"/>
            <a:ext cx="5384400" cy="8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สูตรต้องสามารถแก้ไขได้</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Save to Database</a:t>
            </a:r>
            <a:endParaRPr sz="1700">
              <a:solidFill>
                <a:srgbClr val="FF0000"/>
              </a:solidFill>
              <a:latin typeface="Prompt"/>
              <a:ea typeface="Prompt"/>
              <a:cs typeface="Prompt"/>
              <a:sym typeface="Prompt"/>
            </a:endParaRPr>
          </a:p>
        </p:txBody>
      </p:sp>
      <p:sp>
        <p:nvSpPr>
          <p:cNvPr id="348" name="Google Shape;348;g113d8db2799_0_185"/>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3 การประมวลผลข้อมูล (Optimization engine)</a:t>
            </a:r>
            <a:endParaRPr/>
          </a:p>
        </p:txBody>
      </p:sp>
      <p:pic>
        <p:nvPicPr>
          <p:cNvPr id="349" name="Google Shape;349;g113d8db2799_0_185"/>
          <p:cNvPicPr preferRelativeResize="0"/>
          <p:nvPr/>
        </p:nvPicPr>
        <p:blipFill rotWithShape="1">
          <a:blip r:embed="rId3">
            <a:alphaModFix/>
          </a:blip>
          <a:srcRect b="96229"/>
          <a:stretch/>
        </p:blipFill>
        <p:spPr>
          <a:xfrm>
            <a:off x="1834975" y="2311400"/>
            <a:ext cx="2501575" cy="380948"/>
          </a:xfrm>
          <a:prstGeom prst="rect">
            <a:avLst/>
          </a:prstGeom>
          <a:noFill/>
          <a:ln>
            <a:noFill/>
          </a:ln>
        </p:spPr>
      </p:pic>
      <p:pic>
        <p:nvPicPr>
          <p:cNvPr id="350" name="Google Shape;350;g113d8db2799_0_185"/>
          <p:cNvPicPr preferRelativeResize="0"/>
          <p:nvPr/>
        </p:nvPicPr>
        <p:blipFill rotWithShape="1">
          <a:blip r:embed="rId3">
            <a:alphaModFix/>
          </a:blip>
          <a:srcRect t="77515"/>
          <a:stretch/>
        </p:blipFill>
        <p:spPr>
          <a:xfrm>
            <a:off x="1834975" y="2692349"/>
            <a:ext cx="2501575" cy="2271474"/>
          </a:xfrm>
          <a:prstGeom prst="rect">
            <a:avLst/>
          </a:prstGeom>
          <a:noFill/>
          <a:ln>
            <a:noFill/>
          </a:ln>
        </p:spPr>
      </p:pic>
      <p:pic>
        <p:nvPicPr>
          <p:cNvPr id="351" name="Google Shape;351;g113d8db2799_0_185"/>
          <p:cNvPicPr preferRelativeResize="0"/>
          <p:nvPr/>
        </p:nvPicPr>
        <p:blipFill rotWithShape="1">
          <a:blip r:embed="rId4">
            <a:alphaModFix/>
          </a:blip>
          <a:srcRect b="93017"/>
          <a:stretch/>
        </p:blipFill>
        <p:spPr>
          <a:xfrm>
            <a:off x="6461700" y="2314350"/>
            <a:ext cx="5384400" cy="627563"/>
          </a:xfrm>
          <a:prstGeom prst="rect">
            <a:avLst/>
          </a:prstGeom>
          <a:noFill/>
          <a:ln>
            <a:noFill/>
          </a:ln>
        </p:spPr>
      </p:pic>
      <p:pic>
        <p:nvPicPr>
          <p:cNvPr id="352" name="Google Shape;352;g113d8db2799_0_185"/>
          <p:cNvPicPr preferRelativeResize="0"/>
          <p:nvPr/>
        </p:nvPicPr>
        <p:blipFill rotWithShape="1">
          <a:blip r:embed="rId4">
            <a:alphaModFix/>
          </a:blip>
          <a:srcRect t="71700"/>
          <a:stretch/>
        </p:blipFill>
        <p:spPr>
          <a:xfrm>
            <a:off x="6461700" y="2847897"/>
            <a:ext cx="5384400" cy="2543385"/>
          </a:xfrm>
          <a:prstGeom prst="rect">
            <a:avLst/>
          </a:prstGeom>
          <a:noFill/>
          <a:ln>
            <a:noFill/>
          </a:ln>
        </p:spPr>
      </p:pic>
      <p:cxnSp>
        <p:nvCxnSpPr>
          <p:cNvPr id="353" name="Google Shape;353;g113d8db2799_0_185"/>
          <p:cNvCxnSpPr/>
          <p:nvPr/>
        </p:nvCxnSpPr>
        <p:spPr>
          <a:xfrm flipH="1">
            <a:off x="9928475" y="4042850"/>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54" name="Google Shape;354;g113d8db2799_0_185"/>
          <p:cNvSpPr/>
          <p:nvPr/>
        </p:nvSpPr>
        <p:spPr>
          <a:xfrm>
            <a:off x="8232250" y="4684875"/>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g113d8db2799_0_185"/>
          <p:cNvCxnSpPr/>
          <p:nvPr/>
        </p:nvCxnSpPr>
        <p:spPr>
          <a:xfrm flipH="1">
            <a:off x="3897050" y="35571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56" name="Google Shape;356;g113d8db2799_0_185"/>
          <p:cNvSpPr/>
          <p:nvPr/>
        </p:nvSpPr>
        <p:spPr>
          <a:xfrm>
            <a:off x="2200825" y="4199200"/>
            <a:ext cx="1926900" cy="706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362" name="Google Shape;362;p8"/>
          <p:cNvSpPr txBox="1">
            <a:spLocks noGrp="1"/>
          </p:cNvSpPr>
          <p:nvPr>
            <p:ph type="body" idx="2"/>
          </p:nvPr>
        </p:nvSpPr>
        <p:spPr>
          <a:xfrm>
            <a:off x="329762" y="239656"/>
            <a:ext cx="9889200" cy="36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3.1 ส่วน Optimization Engine </a:t>
            </a:r>
            <a:endParaRPr sz="2200">
              <a:latin typeface="Prompt"/>
              <a:ea typeface="Prompt"/>
              <a:cs typeface="Prompt"/>
              <a:sym typeface="Prompt"/>
            </a:endParaRPr>
          </a:p>
        </p:txBody>
      </p:sp>
      <p:pic>
        <p:nvPicPr>
          <p:cNvPr id="363" name="Google Shape;363;p8"/>
          <p:cNvPicPr preferRelativeResize="0"/>
          <p:nvPr/>
        </p:nvPicPr>
        <p:blipFill rotWithShape="1">
          <a:blip r:embed="rId3">
            <a:alphaModFix/>
          </a:blip>
          <a:srcRect/>
          <a:stretch/>
        </p:blipFill>
        <p:spPr>
          <a:xfrm>
            <a:off x="588470" y="847899"/>
            <a:ext cx="4701594" cy="4404220"/>
          </a:xfrm>
          <a:prstGeom prst="rect">
            <a:avLst/>
          </a:prstGeom>
          <a:noFill/>
          <a:ln>
            <a:noFill/>
          </a:ln>
        </p:spPr>
      </p:pic>
      <p:pic>
        <p:nvPicPr>
          <p:cNvPr id="364" name="Google Shape;364;p8"/>
          <p:cNvPicPr preferRelativeResize="0"/>
          <p:nvPr/>
        </p:nvPicPr>
        <p:blipFill rotWithShape="1">
          <a:blip r:embed="rId4">
            <a:alphaModFix/>
          </a:blip>
          <a:srcRect/>
          <a:stretch/>
        </p:blipFill>
        <p:spPr>
          <a:xfrm>
            <a:off x="1213187" y="5252133"/>
            <a:ext cx="1895267" cy="445336"/>
          </a:xfrm>
          <a:prstGeom prst="rect">
            <a:avLst/>
          </a:prstGeom>
          <a:noFill/>
          <a:ln>
            <a:noFill/>
          </a:ln>
        </p:spPr>
      </p:pic>
      <p:pic>
        <p:nvPicPr>
          <p:cNvPr id="365" name="Google Shape;365;p8"/>
          <p:cNvPicPr preferRelativeResize="0"/>
          <p:nvPr/>
        </p:nvPicPr>
        <p:blipFill rotWithShape="1">
          <a:blip r:embed="rId5">
            <a:alphaModFix/>
          </a:blip>
          <a:srcRect/>
          <a:stretch/>
        </p:blipFill>
        <p:spPr>
          <a:xfrm>
            <a:off x="6755300" y="3377350"/>
            <a:ext cx="3705699" cy="2964549"/>
          </a:xfrm>
          <a:prstGeom prst="rect">
            <a:avLst/>
          </a:prstGeom>
          <a:noFill/>
          <a:ln>
            <a:noFill/>
          </a:ln>
        </p:spPr>
      </p:pic>
      <p:sp>
        <p:nvSpPr>
          <p:cNvPr id="366" name="Google Shape;366;p8"/>
          <p:cNvSpPr txBox="1"/>
          <p:nvPr/>
        </p:nvSpPr>
        <p:spPr>
          <a:xfrm>
            <a:off x="6461275" y="770800"/>
            <a:ext cx="4872000" cy="2693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u="sng">
                <a:solidFill>
                  <a:srgbClr val="FF0000"/>
                </a:solidFill>
                <a:latin typeface="Prompt"/>
                <a:ea typeface="Prompt"/>
                <a:cs typeface="Prompt"/>
                <a:sym typeface="Prompt"/>
              </a:rPr>
              <a:t>ระบบปัจจุบันเพิ่มเติมการคำนวณ บน Optimization engine ดังนี้</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highlight>
                  <a:srgbClr val="FFFF00"/>
                </a:highlight>
                <a:latin typeface="Prompt"/>
                <a:ea typeface="Prompt"/>
                <a:cs typeface="Prompt"/>
                <a:sym typeface="Prompt"/>
              </a:rPr>
              <a:t>รองรับข้อมูล contract เพื่อนำมาเป็น constraint ใน optimization</a:t>
            </a:r>
            <a:endParaRPr sz="1300">
              <a:solidFill>
                <a:srgbClr val="FF0000"/>
              </a:solidFill>
              <a:highlight>
                <a:srgbClr val="FFFF00"/>
              </a:highlight>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เพิ่มการคำนวณในส่วน Daily  ใน C2 Hybrid</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จากข้อ 1 ผลิตภัณฑ์ C2 มีเงื่อนไขการกำหนดตัวแปรการเกิน 274 ton/hr</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ต้องรองรับการคำนวณแบบ Tier (ตามปริมาณและคุณภาพของผลิตภัณฑ์)</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การกำหนดปริมาณการขายตามปริมาณของลำเรือ (Shipment)</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เพิ่มการกำหนดสัดส่วน 1.7 กรณี C3-Sub</a:t>
            </a:r>
            <a:endParaRPr sz="1100">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ผลิตภัณฑ์ NGL เพิ่มเงื่อนไขการจ่าย Export ปีละ 1 ลำ</a:t>
            </a:r>
            <a:endParaRPr sz="1300">
              <a:solidFill>
                <a:srgbClr val="FF0000"/>
              </a:solidFill>
              <a:latin typeface="Prompt"/>
              <a:ea typeface="Prompt"/>
              <a:cs typeface="Prompt"/>
              <a:sym typeface="Prompt"/>
            </a:endParaRPr>
          </a:p>
          <a:p>
            <a:pPr marL="228600" marR="0" lvl="0" indent="-196850" algn="l" rtl="0">
              <a:spcBef>
                <a:spcPts val="0"/>
              </a:spcBef>
              <a:spcAft>
                <a:spcPts val="0"/>
              </a:spcAft>
              <a:buClr>
                <a:srgbClr val="FF0000"/>
              </a:buClr>
              <a:buSzPts val="1300"/>
              <a:buFont typeface="Prompt"/>
              <a:buChar char="●"/>
            </a:pPr>
            <a:r>
              <a:rPr lang="en-US" sz="1300">
                <a:solidFill>
                  <a:srgbClr val="FF0000"/>
                </a:solidFill>
                <a:latin typeface="Prompt"/>
                <a:ea typeface="Prompt"/>
                <a:cs typeface="Prompt"/>
                <a:sym typeface="Prompt"/>
              </a:rPr>
              <a:t>กำหนดค่า transfer ระหว่าง C3,LPG (Domestic &amp; Petro)</a:t>
            </a:r>
            <a:endParaRPr sz="1300">
              <a:solidFill>
                <a:srgbClr val="FF0000"/>
              </a:solidFill>
              <a:latin typeface="Prompt"/>
              <a:ea typeface="Prompt"/>
              <a:cs typeface="Prompt"/>
              <a:sym typeface="Prompt"/>
            </a:endParaRPr>
          </a:p>
          <a:p>
            <a:pPr marL="285750" marR="0" lvl="0" indent="-184150" algn="l" rtl="0">
              <a:spcBef>
                <a:spcPts val="0"/>
              </a:spcBef>
              <a:spcAft>
                <a:spcPts val="0"/>
              </a:spcAft>
              <a:buClr>
                <a:schemeClr val="dk1"/>
              </a:buClr>
              <a:buSzPts val="1600"/>
              <a:buFont typeface="Tahoma"/>
              <a:buNone/>
            </a:pPr>
            <a:endParaRPr sz="1300">
              <a:solidFill>
                <a:srgbClr val="FF0000"/>
              </a:solidFill>
              <a:latin typeface="Prompt"/>
              <a:ea typeface="Prompt"/>
              <a:cs typeface="Prompt"/>
              <a:sym typeface="Prompt"/>
            </a:endParaRPr>
          </a:p>
        </p:txBody>
      </p:sp>
      <p:cxnSp>
        <p:nvCxnSpPr>
          <p:cNvPr id="367" name="Google Shape;367;p8"/>
          <p:cNvCxnSpPr/>
          <p:nvPr/>
        </p:nvCxnSpPr>
        <p:spPr>
          <a:xfrm>
            <a:off x="6044875" y="924100"/>
            <a:ext cx="11100" cy="2384100"/>
          </a:xfrm>
          <a:prstGeom prst="straightConnector1">
            <a:avLst/>
          </a:prstGeom>
          <a:noFill/>
          <a:ln w="19050" cap="flat" cmpd="sng">
            <a:solidFill>
              <a:schemeClr val="accent1"/>
            </a:solidFill>
            <a:prstDash val="solid"/>
            <a:round/>
            <a:headEnd type="none" w="med" len="med"/>
            <a:tailEnd type="none" w="med" len="med"/>
          </a:ln>
        </p:spPr>
      </p:cxnSp>
      <p:cxnSp>
        <p:nvCxnSpPr>
          <p:cNvPr id="368" name="Google Shape;368;p8"/>
          <p:cNvCxnSpPr/>
          <p:nvPr/>
        </p:nvCxnSpPr>
        <p:spPr>
          <a:xfrm flipH="1">
            <a:off x="6044875" y="3294100"/>
            <a:ext cx="5288400" cy="93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13d8db2799_0_21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cxnSp>
        <p:nvCxnSpPr>
          <p:cNvPr id="383" name="Google Shape;383;g113d8db2799_0_210"/>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384" name="Google Shape;384;g113d8db2799_0_210"/>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dirty="0">
                <a:latin typeface="Prompt"/>
                <a:ea typeface="Prompt"/>
                <a:cs typeface="Prompt"/>
                <a:sym typeface="Prompt"/>
              </a:rPr>
              <a:t>PPS</a:t>
            </a:r>
            <a:r>
              <a:rPr lang="en-US" sz="1700" b="0" dirty="0">
                <a:latin typeface="Prompt"/>
                <a:ea typeface="Prompt"/>
                <a:cs typeface="Prompt"/>
                <a:sym typeface="Prompt"/>
              </a:rPr>
              <a:t> : </a:t>
            </a:r>
            <a:r>
              <a:rPr lang="en-US" sz="1700" b="0" dirty="0" err="1">
                <a:latin typeface="Prompt"/>
                <a:ea typeface="Prompt"/>
                <a:cs typeface="Prompt"/>
                <a:sym typeface="Prompt"/>
              </a:rPr>
              <a:t>ทำ</a:t>
            </a:r>
            <a:r>
              <a:rPr lang="en-US" sz="1700" b="0" dirty="0">
                <a:latin typeface="Prompt"/>
                <a:ea typeface="Prompt"/>
                <a:cs typeface="Prompt"/>
                <a:sym typeface="Prompt"/>
              </a:rPr>
              <a:t> Outside </a:t>
            </a:r>
            <a:r>
              <a:rPr lang="en-US" sz="1700" b="0" dirty="0" err="1">
                <a:latin typeface="Prompt"/>
                <a:ea typeface="Prompt"/>
                <a:cs typeface="Prompt"/>
                <a:sym typeface="Prompt"/>
              </a:rPr>
              <a:t>ระบบ</a:t>
            </a:r>
            <a:r>
              <a:rPr lang="en-US" sz="1700" b="0" dirty="0">
                <a:latin typeface="Prompt"/>
                <a:ea typeface="Prompt"/>
                <a:cs typeface="Prompt"/>
                <a:sym typeface="Prompt"/>
              </a:rPr>
              <a:t> </a:t>
            </a:r>
            <a:r>
              <a:rPr lang="en-US" sz="1700" b="0" dirty="0" err="1">
                <a:latin typeface="Prompt"/>
                <a:ea typeface="Prompt"/>
                <a:cs typeface="Prompt"/>
                <a:sym typeface="Prompt"/>
              </a:rPr>
              <a:t>โดย</a:t>
            </a:r>
            <a:r>
              <a:rPr lang="en-US" sz="1700" b="0" dirty="0">
                <a:latin typeface="Prompt"/>
                <a:ea typeface="Prompt"/>
                <a:cs typeface="Prompt"/>
                <a:sym typeface="Prompt"/>
              </a:rPr>
              <a:t> Manual Adjust </a:t>
            </a:r>
            <a:r>
              <a:rPr lang="en-US" sz="1700" b="0" dirty="0" err="1">
                <a:latin typeface="Prompt"/>
                <a:ea typeface="Prompt"/>
                <a:cs typeface="Prompt"/>
                <a:sym typeface="Prompt"/>
              </a:rPr>
              <a:t>ผ่าน</a:t>
            </a:r>
            <a:r>
              <a:rPr lang="en-US" sz="1700" b="0" dirty="0">
                <a:latin typeface="Prompt"/>
                <a:ea typeface="Prompt"/>
                <a:cs typeface="Prompt"/>
                <a:sym typeface="Prompt"/>
              </a:rPr>
              <a:t> Excel </a:t>
            </a:r>
            <a:endParaRPr sz="1700" b="0" dirty="0">
              <a:latin typeface="Prompt"/>
              <a:ea typeface="Prompt"/>
              <a:cs typeface="Prompt"/>
              <a:sym typeface="Prompt"/>
            </a:endParaRPr>
          </a:p>
          <a:p>
            <a:pPr marL="0" lvl="0" indent="0" algn="l" rtl="0">
              <a:spcBef>
                <a:spcPts val="0"/>
              </a:spcBef>
              <a:spcAft>
                <a:spcPts val="0"/>
              </a:spcAft>
              <a:buClr>
                <a:schemeClr val="dk1"/>
              </a:buClr>
              <a:buSzPts val="2000"/>
              <a:buNone/>
            </a:pPr>
            <a:endParaRPr sz="1700" b="0" dirty="0">
              <a:latin typeface="Prompt"/>
              <a:ea typeface="Prompt"/>
              <a:cs typeface="Prompt"/>
              <a:sym typeface="Prompt"/>
            </a:endParaRPr>
          </a:p>
        </p:txBody>
      </p:sp>
      <p:sp>
        <p:nvSpPr>
          <p:cNvPr id="385" name="Google Shape;385;g113d8db2799_0_210"/>
          <p:cNvSpPr txBox="1"/>
          <p:nvPr/>
        </p:nvSpPr>
        <p:spPr>
          <a:xfrm>
            <a:off x="6508200" y="1064900"/>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สามารถ Adjust Demand on Web ได้</a:t>
            </a:r>
            <a:endParaRPr sz="1700">
              <a:solidFill>
                <a:srgbClr val="FF0000"/>
              </a:solidFill>
              <a:latin typeface="Prompt"/>
              <a:ea typeface="Prompt"/>
              <a:cs typeface="Prompt"/>
              <a:sym typeface="Prompt"/>
            </a:endParaRPr>
          </a:p>
        </p:txBody>
      </p:sp>
      <p:sp>
        <p:nvSpPr>
          <p:cNvPr id="386" name="Google Shape;386;g113d8db2799_0_210"/>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4 เตรียมข้อมูลเพื่อออกรายงาน (Data preparation for reports)</a:t>
            </a:r>
            <a:endParaRPr/>
          </a:p>
        </p:txBody>
      </p:sp>
      <p:pic>
        <p:nvPicPr>
          <p:cNvPr id="387" name="Google Shape;387;g113d8db2799_0_210"/>
          <p:cNvPicPr preferRelativeResize="0"/>
          <p:nvPr/>
        </p:nvPicPr>
        <p:blipFill>
          <a:blip r:embed="rId3">
            <a:alphaModFix/>
          </a:blip>
          <a:stretch>
            <a:fillRect/>
          </a:stretch>
        </p:blipFill>
        <p:spPr>
          <a:xfrm>
            <a:off x="729100" y="1831900"/>
            <a:ext cx="4992174" cy="4357201"/>
          </a:xfrm>
          <a:prstGeom prst="rect">
            <a:avLst/>
          </a:prstGeom>
          <a:noFill/>
          <a:ln w="9525" cap="flat" cmpd="sng">
            <a:solidFill>
              <a:schemeClr val="dk2"/>
            </a:solidFill>
            <a:prstDash val="solid"/>
            <a:round/>
            <a:headEnd type="none" w="sm" len="sm"/>
            <a:tailEnd type="none" w="sm" len="sm"/>
          </a:ln>
        </p:spPr>
      </p:pic>
      <p:pic>
        <p:nvPicPr>
          <p:cNvPr id="388" name="Google Shape;388;g113d8db2799_0_210"/>
          <p:cNvPicPr preferRelativeResize="0"/>
          <p:nvPr/>
        </p:nvPicPr>
        <p:blipFill>
          <a:blip r:embed="rId4">
            <a:alphaModFix/>
          </a:blip>
          <a:stretch>
            <a:fillRect/>
          </a:stretch>
        </p:blipFill>
        <p:spPr>
          <a:xfrm>
            <a:off x="6154050" y="2412775"/>
            <a:ext cx="5943674" cy="1985777"/>
          </a:xfrm>
          <a:prstGeom prst="rect">
            <a:avLst/>
          </a:prstGeom>
          <a:noFill/>
          <a:ln>
            <a:noFill/>
          </a:ln>
        </p:spPr>
      </p:pic>
      <p:cxnSp>
        <p:nvCxnSpPr>
          <p:cNvPr id="389" name="Google Shape;389;g113d8db2799_0_210"/>
          <p:cNvCxnSpPr>
            <a:endCxn id="390" idx="5"/>
          </p:cNvCxnSpPr>
          <p:nvPr/>
        </p:nvCxnSpPr>
        <p:spPr>
          <a:xfrm rot="10800000">
            <a:off x="9869720" y="3645326"/>
            <a:ext cx="487200" cy="1051200"/>
          </a:xfrm>
          <a:prstGeom prst="straightConnector1">
            <a:avLst/>
          </a:prstGeom>
          <a:noFill/>
          <a:ln w="28575" cap="flat" cmpd="sng">
            <a:solidFill>
              <a:srgbClr val="FF0000"/>
            </a:solidFill>
            <a:prstDash val="solid"/>
            <a:round/>
            <a:headEnd type="none" w="med" len="med"/>
            <a:tailEnd type="triangle" w="med" len="med"/>
          </a:ln>
        </p:spPr>
      </p:cxnSp>
      <p:sp>
        <p:nvSpPr>
          <p:cNvPr id="390" name="Google Shape;390;g113d8db2799_0_210"/>
          <p:cNvSpPr/>
          <p:nvPr/>
        </p:nvSpPr>
        <p:spPr>
          <a:xfrm>
            <a:off x="7708779" y="2803125"/>
            <a:ext cx="2531700" cy="986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g113d8db2799_0_210"/>
          <p:cNvCxnSpPr/>
          <p:nvPr/>
        </p:nvCxnSpPr>
        <p:spPr>
          <a:xfrm flipH="1">
            <a:off x="3979725" y="252272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392" name="Google Shape;392;g113d8db2799_0_210"/>
          <p:cNvSpPr/>
          <p:nvPr/>
        </p:nvSpPr>
        <p:spPr>
          <a:xfrm>
            <a:off x="2283500" y="2820050"/>
            <a:ext cx="1926900" cy="235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113d8db2799_0_210"/>
          <p:cNvSpPr txBox="1"/>
          <p:nvPr/>
        </p:nvSpPr>
        <p:spPr>
          <a:xfrm>
            <a:off x="7148675" y="746650"/>
            <a:ext cx="320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69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82" name="Google Shape;82;p13"/>
          <p:cNvSpPr txBox="1"/>
          <p:nvPr/>
        </p:nvSpPr>
        <p:spPr>
          <a:xfrm>
            <a:off x="0" y="3104850"/>
            <a:ext cx="12192000" cy="648300"/>
          </a:xfrm>
          <a:prstGeom prst="rect">
            <a:avLst/>
          </a:prstGeom>
          <a:noFill/>
          <a:ln>
            <a:noFill/>
          </a:ln>
        </p:spPr>
        <p:txBody>
          <a:bodyPr spcFirstLastPara="1" wrap="square" lIns="91425" tIns="45700" rIns="91425" bIns="45700" anchor="t" anchorCtr="0">
            <a:noAutofit/>
          </a:bodyPr>
          <a:lstStyle/>
          <a:p>
            <a:pPr marL="457200" marR="0" lvl="0" indent="0" algn="ctr" rtl="0">
              <a:spcBef>
                <a:spcPts val="0"/>
              </a:spcBef>
              <a:spcAft>
                <a:spcPts val="0"/>
              </a:spcAft>
              <a:buNone/>
            </a:pPr>
            <a:r>
              <a:rPr lang="en-US" sz="3200" b="1">
                <a:solidFill>
                  <a:srgbClr val="0070C0"/>
                </a:solidFill>
                <a:latin typeface="Prompt"/>
                <a:ea typeface="Prompt"/>
                <a:cs typeface="Prompt"/>
                <a:sym typeface="Prompt"/>
              </a:rPr>
              <a:t>ขอบเขตของงาน (General Scopes)</a:t>
            </a:r>
            <a:endParaRPr>
              <a:latin typeface="Prompt"/>
              <a:ea typeface="Prompt"/>
              <a:cs typeface="Prompt"/>
              <a:sym typeface="Prompt"/>
            </a:endParaRPr>
          </a:p>
        </p:txBody>
      </p:sp>
      <p:sp>
        <p:nvSpPr>
          <p:cNvPr id="83" name="Google Shape;83;p13"/>
          <p:cNvSpPr txBox="1"/>
          <p:nvPr/>
        </p:nvSpPr>
        <p:spPr>
          <a:xfrm>
            <a:off x="9433100" y="5910425"/>
            <a:ext cx="2664600" cy="430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a:solidFill>
                  <a:srgbClr val="E06666"/>
                </a:solidFill>
                <a:latin typeface="Prompt"/>
                <a:ea typeface="Prompt"/>
                <a:cs typeface="Prompt"/>
                <a:sym typeface="Prompt"/>
              </a:rPr>
              <a:t>* อ้างอิงจาก อ้างอิง PPS : POT211181_4-0712202110481669</a:t>
            </a:r>
            <a:endParaRPr sz="1100">
              <a:solidFill>
                <a:srgbClr val="E06666"/>
              </a:solidFill>
              <a:latin typeface="Prompt"/>
              <a:ea typeface="Prompt"/>
              <a:cs typeface="Prompt"/>
              <a:sym typeface="Promp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9"/>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399" name="Google Shape;399;p9"/>
          <p:cNvSpPr txBox="1">
            <a:spLocks noGrp="1"/>
          </p:cNvSpPr>
          <p:nvPr>
            <p:ph type="body" idx="2"/>
          </p:nvPr>
        </p:nvSpPr>
        <p:spPr>
          <a:xfrm>
            <a:off x="341387" y="271906"/>
            <a:ext cx="9889200" cy="57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200">
                <a:latin typeface="Prompt"/>
                <a:ea typeface="Prompt"/>
                <a:cs typeface="Prompt"/>
                <a:sym typeface="Prompt"/>
              </a:rPr>
              <a:t>4.1 ข้อมูลเพิ่มเติม CO2</a:t>
            </a:r>
            <a:endParaRPr sz="2200">
              <a:latin typeface="Prompt"/>
              <a:ea typeface="Prompt"/>
              <a:cs typeface="Prompt"/>
              <a:sym typeface="Prompt"/>
            </a:endParaRPr>
          </a:p>
        </p:txBody>
      </p:sp>
      <p:pic>
        <p:nvPicPr>
          <p:cNvPr id="400" name="Google Shape;400;p9"/>
          <p:cNvPicPr preferRelativeResize="0"/>
          <p:nvPr/>
        </p:nvPicPr>
        <p:blipFill rotWithShape="1">
          <a:blip r:embed="rId3">
            <a:alphaModFix/>
          </a:blip>
          <a:srcRect/>
          <a:stretch/>
        </p:blipFill>
        <p:spPr>
          <a:xfrm>
            <a:off x="119328" y="2028302"/>
            <a:ext cx="5692624" cy="1625025"/>
          </a:xfrm>
          <a:prstGeom prst="rect">
            <a:avLst/>
          </a:prstGeom>
          <a:noFill/>
          <a:ln>
            <a:noFill/>
          </a:ln>
        </p:spPr>
      </p:pic>
      <p:cxnSp>
        <p:nvCxnSpPr>
          <p:cNvPr id="401" name="Google Shape;401;p9"/>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02" name="Google Shape;402;p9"/>
          <p:cNvSpPr txBox="1"/>
          <p:nvPr/>
        </p:nvSpPr>
        <p:spPr>
          <a:xfrm>
            <a:off x="6256775" y="1190125"/>
            <a:ext cx="5384400" cy="140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a:t>
            </a:r>
            <a:endParaRPr sz="1700">
              <a:solidFill>
                <a:srgbClr val="FF0000"/>
              </a:solidFill>
              <a:latin typeface="Prompt"/>
              <a:ea typeface="Prompt"/>
              <a:cs typeface="Prompt"/>
              <a:sym typeface="Prompt"/>
            </a:endParaRPr>
          </a:p>
          <a:p>
            <a:pPr marL="0" marR="0" lvl="0" indent="0" algn="l" rtl="0">
              <a:spcBef>
                <a:spcPts val="0"/>
              </a:spcBef>
              <a:spcAft>
                <a:spcPts val="0"/>
              </a:spcAft>
              <a:buNone/>
            </a:pPr>
            <a:r>
              <a:rPr lang="en-US" sz="1700">
                <a:solidFill>
                  <a:srgbClr val="FF0000"/>
                </a:solidFill>
                <a:latin typeface="Prompt"/>
                <a:ea typeface="Prompt"/>
                <a:cs typeface="Prompt"/>
                <a:sym typeface="Prompt"/>
              </a:rPr>
              <a:t>เพิ่มผลิตภัณฑ์ CO2 ในส่วนของข้อมูลเพื่อออกรายงาน </a:t>
            </a:r>
            <a:endParaRPr sz="1700">
              <a:solidFill>
                <a:srgbClr val="FF0000"/>
              </a:solidFill>
              <a:latin typeface="Prompt"/>
              <a:ea typeface="Prompt"/>
              <a:cs typeface="Prompt"/>
              <a:sym typeface="Prompt"/>
            </a:endParaRPr>
          </a:p>
          <a:p>
            <a:pPr marL="0" marR="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a:p>
            <a:pPr marL="0" lvl="0" indent="0" algn="l" rtl="0">
              <a:spcBef>
                <a:spcPts val="0"/>
              </a:spcBef>
              <a:spcAft>
                <a:spcPts val="0"/>
              </a:spcAft>
              <a:buClr>
                <a:schemeClr val="dk1"/>
              </a:buClr>
              <a:buFont typeface="Arial"/>
              <a:buNone/>
            </a:pPr>
            <a:endParaRPr sz="1700">
              <a:solidFill>
                <a:srgbClr val="FF0000"/>
              </a:solidFill>
              <a:latin typeface="Prompt"/>
              <a:ea typeface="Prompt"/>
              <a:cs typeface="Prompt"/>
              <a:sym typeface="Prompt"/>
            </a:endParaRPr>
          </a:p>
        </p:txBody>
      </p:sp>
      <p:sp>
        <p:nvSpPr>
          <p:cNvPr id="403" name="Google Shape;403;p9"/>
          <p:cNvSpPr txBox="1">
            <a:spLocks noGrp="1"/>
          </p:cNvSpPr>
          <p:nvPr>
            <p:ph type="body" idx="2"/>
          </p:nvPr>
        </p:nvSpPr>
        <p:spPr>
          <a:xfrm>
            <a:off x="392950" y="1190125"/>
            <a:ext cx="5271000" cy="262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404" name="Google Shape;404;p9"/>
          <p:cNvSpPr txBox="1"/>
          <p:nvPr/>
        </p:nvSpPr>
        <p:spPr>
          <a:xfrm>
            <a:off x="6799950" y="262900"/>
            <a:ext cx="35568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6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13d8db2799_0_23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cxnSp>
        <p:nvCxnSpPr>
          <p:cNvPr id="411" name="Google Shape;411;g113d8db2799_0_234"/>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12" name="Google Shape;412;g113d8db2799_0_234"/>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ระบบสร้าง Report Excel ให้ผู้ใช้งาน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sp>
        <p:nvSpPr>
          <p:cNvPr id="413" name="Google Shape;413;g113d8db2799_0_234"/>
          <p:cNvSpPr txBox="1"/>
          <p:nvPr/>
        </p:nvSpPr>
        <p:spPr>
          <a:xfrm>
            <a:off x="6508200" y="1064900"/>
            <a:ext cx="5384400" cy="2100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FF0000"/>
                </a:solidFill>
                <a:latin typeface="Prompt"/>
                <a:ea typeface="Prompt"/>
                <a:cs typeface="Prompt"/>
                <a:sym typeface="Prompt"/>
              </a:rPr>
              <a:t>New Requirement</a:t>
            </a:r>
            <a:r>
              <a:rPr lang="en-US" sz="1700" dirty="0">
                <a:solidFill>
                  <a:srgbClr val="FF0000"/>
                </a:solidFill>
                <a:latin typeface="Prompt"/>
                <a:ea typeface="Prompt"/>
                <a:cs typeface="Prompt"/>
                <a:sym typeface="Prompt"/>
              </a:rPr>
              <a:t> : </a:t>
            </a:r>
            <a:endParaRPr sz="1700" dirty="0">
              <a:solidFill>
                <a:srgbClr val="FF0000"/>
              </a:solidFill>
              <a:latin typeface="Prompt"/>
              <a:ea typeface="Prompt"/>
              <a:cs typeface="Prompt"/>
              <a:sym typeface="Prompt"/>
            </a:endParaRPr>
          </a:p>
          <a:p>
            <a:pPr marL="457200" marR="0" lvl="0" indent="-336550" algn="l" rtl="0">
              <a:spcBef>
                <a:spcPts val="0"/>
              </a:spcBef>
              <a:spcAft>
                <a:spcPts val="0"/>
              </a:spcAft>
              <a:buClr>
                <a:srgbClr val="FF0000"/>
              </a:buClr>
              <a:buSzPts val="1700"/>
              <a:buFont typeface="Prompt"/>
              <a:buChar char="●"/>
            </a:pPr>
            <a:r>
              <a:rPr lang="en-US" sz="1700" dirty="0" err="1">
                <a:solidFill>
                  <a:srgbClr val="FF0000"/>
                </a:solidFill>
                <a:latin typeface="Prompt"/>
                <a:ea typeface="Prompt"/>
                <a:cs typeface="Prompt"/>
                <a:sym typeface="Prompt"/>
              </a:rPr>
              <a:t>ระบบสามารถ</a:t>
            </a:r>
            <a:r>
              <a:rPr lang="en-US" sz="1700" dirty="0">
                <a:solidFill>
                  <a:srgbClr val="FF0000"/>
                </a:solidFill>
                <a:latin typeface="Prompt"/>
                <a:ea typeface="Prompt"/>
                <a:cs typeface="Prompt"/>
                <a:sym typeface="Prompt"/>
              </a:rPr>
              <a:t> View Reports </a:t>
            </a:r>
            <a:r>
              <a:rPr lang="en-US" sz="1700" dirty="0" err="1">
                <a:solidFill>
                  <a:srgbClr val="FF0000"/>
                </a:solidFill>
                <a:latin typeface="Prompt"/>
                <a:ea typeface="Prompt"/>
                <a:cs typeface="Prompt"/>
                <a:sym typeface="Prompt"/>
              </a:rPr>
              <a:t>ผ่าน</a:t>
            </a:r>
            <a:r>
              <a:rPr lang="en-US" sz="1700" dirty="0">
                <a:solidFill>
                  <a:srgbClr val="FF0000"/>
                </a:solidFill>
                <a:latin typeface="Prompt"/>
                <a:ea typeface="Prompt"/>
                <a:cs typeface="Prompt"/>
                <a:sym typeface="Prompt"/>
              </a:rPr>
              <a:t> Web </a:t>
            </a:r>
            <a:r>
              <a:rPr lang="en-US" sz="1700" dirty="0" err="1">
                <a:solidFill>
                  <a:srgbClr val="FF0000"/>
                </a:solidFill>
                <a:latin typeface="Prompt"/>
                <a:ea typeface="Prompt"/>
                <a:cs typeface="Prompt"/>
                <a:sym typeface="Prompt"/>
              </a:rPr>
              <a:t>ได้</a:t>
            </a:r>
            <a:r>
              <a:rPr lang="en-US" sz="1700" dirty="0">
                <a:solidFill>
                  <a:srgbClr val="FF0000"/>
                </a:solidFill>
                <a:latin typeface="Prompt"/>
                <a:ea typeface="Prompt"/>
                <a:cs typeface="Prompt"/>
                <a:sym typeface="Prompt"/>
              </a:rPr>
              <a:t> </a:t>
            </a:r>
            <a:r>
              <a:rPr lang="en-US" sz="1600" i="1" dirty="0">
                <a:solidFill>
                  <a:srgbClr val="FF0000"/>
                </a:solidFill>
                <a:latin typeface="Prompt"/>
                <a:ea typeface="Prompt"/>
                <a:cs typeface="Prompt"/>
                <a:sym typeface="Prompt"/>
              </a:rPr>
              <a:t>(22 Reports)</a:t>
            </a:r>
            <a:endParaRPr sz="1600" i="1"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a:t>
            </a:r>
            <a:r>
              <a:rPr lang="en-US" dirty="0" err="1">
                <a:solidFill>
                  <a:srgbClr val="FF0000"/>
                </a:solidFill>
                <a:latin typeface="Prompt"/>
                <a:ea typeface="Prompt"/>
                <a:cs typeface="Prompt"/>
                <a:sym typeface="Prompt"/>
              </a:rPr>
              <a:t>Etane</a:t>
            </a:r>
            <a:r>
              <a:rPr lang="en-US" dirty="0">
                <a:solidFill>
                  <a:srgbClr val="FF0000"/>
                </a:solidFill>
                <a:latin typeface="Prompt"/>
                <a:ea typeface="Prompt"/>
                <a:cs typeface="Prompt"/>
                <a:sym typeface="Prompt"/>
              </a:rPr>
              <a:t> Planning (4 Reports -&gt; </a:t>
            </a:r>
            <a:r>
              <a:rPr lang="en-US" dirty="0">
                <a:solidFill>
                  <a:srgbClr val="FF0000"/>
                </a:solidFill>
                <a:highlight>
                  <a:srgbClr val="FFFF00"/>
                </a:highlight>
                <a:latin typeface="Prompt"/>
                <a:ea typeface="Prompt"/>
                <a:cs typeface="Prompt"/>
                <a:sym typeface="Prompt"/>
              </a:rPr>
              <a:t>1</a:t>
            </a:r>
            <a:r>
              <a:rPr lang="th-TH" dirty="0">
                <a:solidFill>
                  <a:srgbClr val="FF0000"/>
                </a:solidFill>
                <a:highlight>
                  <a:srgbClr val="FFFF00"/>
                </a:highlight>
                <a:latin typeface="Prompt"/>
                <a:ea typeface="Prompt"/>
                <a:cs typeface="Prompt"/>
                <a:sym typeface="Prompt"/>
              </a:rPr>
              <a:t>2</a:t>
            </a:r>
            <a:r>
              <a:rPr lang="en-US" dirty="0">
                <a:solidFill>
                  <a:srgbClr val="FF0000"/>
                </a:solidFill>
                <a:highlight>
                  <a:srgbClr val="FFFF00"/>
                </a:highlight>
                <a:latin typeface="Prompt"/>
                <a:ea typeface="Prompt"/>
                <a:cs typeface="Prompt"/>
                <a:sym typeface="Prompt"/>
              </a:rPr>
              <a:t> </a:t>
            </a:r>
            <a:r>
              <a:rPr lang="en-US" dirty="0" err="1">
                <a:solidFill>
                  <a:srgbClr val="FF0000"/>
                </a:solidFill>
                <a:highlight>
                  <a:srgbClr val="FFFF00"/>
                </a:highlight>
                <a:latin typeface="Prompt"/>
                <a:ea typeface="Prompt"/>
                <a:cs typeface="Prompt"/>
                <a:sym typeface="Prompt"/>
              </a:rPr>
              <a:t>Manday</a:t>
            </a:r>
            <a:r>
              <a:rPr lang="en-US" dirty="0">
                <a:solidFill>
                  <a:srgbClr val="FF0000"/>
                </a:solidFill>
                <a:latin typeface="Prompt"/>
                <a:ea typeface="Prompt"/>
                <a:cs typeface="Prompt"/>
                <a:sym typeface="Prompt"/>
              </a:rPr>
              <a:t>)</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Inform OR (3 Reports -&gt; </a:t>
            </a:r>
            <a:r>
              <a:rPr lang="en-US" dirty="0">
                <a:solidFill>
                  <a:srgbClr val="FF0000"/>
                </a:solidFill>
                <a:highlight>
                  <a:srgbClr val="FFFF00"/>
                </a:highlight>
                <a:latin typeface="Prompt"/>
                <a:ea typeface="Prompt"/>
                <a:cs typeface="Prompt"/>
                <a:sym typeface="Prompt"/>
              </a:rPr>
              <a:t>1</a:t>
            </a:r>
            <a:r>
              <a:rPr lang="th-TH" dirty="0">
                <a:solidFill>
                  <a:srgbClr val="FF0000"/>
                </a:solidFill>
                <a:highlight>
                  <a:srgbClr val="FFFF00"/>
                </a:highlight>
                <a:latin typeface="Prompt"/>
                <a:ea typeface="Prompt"/>
                <a:cs typeface="Prompt"/>
                <a:sym typeface="Prompt"/>
              </a:rPr>
              <a:t>6</a:t>
            </a:r>
            <a:r>
              <a:rPr lang="en-US" dirty="0">
                <a:solidFill>
                  <a:srgbClr val="FF0000"/>
                </a:solidFill>
                <a:highlight>
                  <a:srgbClr val="FFFF00"/>
                </a:highlight>
                <a:latin typeface="Prompt"/>
                <a:ea typeface="Prompt"/>
                <a:cs typeface="Prompt"/>
                <a:sym typeface="Prompt"/>
              </a:rPr>
              <a:t> </a:t>
            </a:r>
            <a:r>
              <a:rPr lang="en-US" dirty="0" err="1">
                <a:solidFill>
                  <a:srgbClr val="FF0000"/>
                </a:solidFill>
                <a:highlight>
                  <a:srgbClr val="FFFF00"/>
                </a:highlight>
                <a:latin typeface="Prompt"/>
                <a:ea typeface="Prompt"/>
                <a:cs typeface="Prompt"/>
                <a:sym typeface="Prompt"/>
              </a:rPr>
              <a:t>Manday</a:t>
            </a:r>
            <a:r>
              <a:rPr lang="en-US" dirty="0">
                <a:solidFill>
                  <a:srgbClr val="FF0000"/>
                </a:solidFill>
                <a:latin typeface="Prompt"/>
                <a:ea typeface="Prompt"/>
                <a:cs typeface="Prompt"/>
                <a:sym typeface="Prompt"/>
              </a:rPr>
              <a:t>)</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LPG Rolling (2 Reports -&gt; </a:t>
            </a:r>
            <a:r>
              <a:rPr lang="en-US" dirty="0">
                <a:solidFill>
                  <a:srgbClr val="FF0000"/>
                </a:solidFill>
                <a:highlight>
                  <a:srgbClr val="FFFF00"/>
                </a:highlight>
                <a:latin typeface="Prompt"/>
                <a:ea typeface="Prompt"/>
                <a:cs typeface="Prompt"/>
                <a:sym typeface="Prompt"/>
              </a:rPr>
              <a:t>10 </a:t>
            </a:r>
            <a:r>
              <a:rPr lang="en-US" dirty="0" err="1">
                <a:solidFill>
                  <a:srgbClr val="FF0000"/>
                </a:solidFill>
                <a:highlight>
                  <a:srgbClr val="FFFF00"/>
                </a:highlight>
                <a:latin typeface="Prompt"/>
                <a:ea typeface="Prompt"/>
                <a:cs typeface="Prompt"/>
                <a:sym typeface="Prompt"/>
              </a:rPr>
              <a:t>Manday</a:t>
            </a:r>
            <a:r>
              <a:rPr lang="en-US" dirty="0">
                <a:solidFill>
                  <a:srgbClr val="FF0000"/>
                </a:solidFill>
                <a:latin typeface="Prompt"/>
                <a:ea typeface="Prompt"/>
                <a:cs typeface="Prompt"/>
                <a:sym typeface="Prompt"/>
              </a:rPr>
              <a:t>)</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New Balance (5 Reports -&gt; </a:t>
            </a:r>
            <a:r>
              <a:rPr lang="en-US" dirty="0">
                <a:solidFill>
                  <a:srgbClr val="FF0000"/>
                </a:solidFill>
                <a:highlight>
                  <a:srgbClr val="FFFF00"/>
                </a:highlight>
                <a:latin typeface="Prompt"/>
                <a:ea typeface="Prompt"/>
                <a:cs typeface="Prompt"/>
                <a:sym typeface="Prompt"/>
              </a:rPr>
              <a:t>52 </a:t>
            </a:r>
            <a:r>
              <a:rPr lang="en-US" dirty="0" err="1">
                <a:solidFill>
                  <a:srgbClr val="FF0000"/>
                </a:solidFill>
                <a:highlight>
                  <a:srgbClr val="FFFF00"/>
                </a:highlight>
                <a:latin typeface="Prompt"/>
                <a:ea typeface="Prompt"/>
                <a:cs typeface="Prompt"/>
                <a:sym typeface="Prompt"/>
              </a:rPr>
              <a:t>Manday</a:t>
            </a:r>
            <a:r>
              <a:rPr lang="en-US" dirty="0">
                <a:solidFill>
                  <a:srgbClr val="FF0000"/>
                </a:solidFill>
                <a:latin typeface="Prompt"/>
                <a:ea typeface="Prompt"/>
                <a:cs typeface="Prompt"/>
                <a:sym typeface="Prompt"/>
              </a:rPr>
              <a:t>)</a:t>
            </a:r>
            <a:endParaRPr dirty="0">
              <a:solidFill>
                <a:srgbClr val="FF0000"/>
              </a:solidFill>
              <a:latin typeface="Prompt"/>
              <a:ea typeface="Prompt"/>
              <a:cs typeface="Prompt"/>
              <a:sym typeface="Prompt"/>
            </a:endParaRPr>
          </a:p>
          <a:p>
            <a:pPr marL="914400" lvl="1" indent="-317500" algn="l" rtl="0">
              <a:lnSpc>
                <a:spcPct val="115000"/>
              </a:lnSpc>
              <a:spcBef>
                <a:spcPts val="0"/>
              </a:spcBef>
              <a:spcAft>
                <a:spcPts val="0"/>
              </a:spcAft>
              <a:buClr>
                <a:srgbClr val="FF0000"/>
              </a:buClr>
              <a:buSzPts val="1400"/>
              <a:buFont typeface="Prompt"/>
              <a:buChar char="○"/>
            </a:pPr>
            <a:r>
              <a:rPr lang="en-US" dirty="0">
                <a:solidFill>
                  <a:srgbClr val="FF0000"/>
                </a:solidFill>
                <a:latin typeface="Prompt"/>
                <a:ea typeface="Prompt"/>
                <a:cs typeface="Prompt"/>
                <a:sym typeface="Prompt"/>
              </a:rPr>
              <a:t>Report Summary (10 Reports -&gt; </a:t>
            </a:r>
            <a:r>
              <a:rPr lang="en-US" dirty="0">
                <a:solidFill>
                  <a:srgbClr val="FF0000"/>
                </a:solidFill>
                <a:highlight>
                  <a:srgbClr val="FFFF00"/>
                </a:highlight>
                <a:latin typeface="Prompt"/>
                <a:ea typeface="Prompt"/>
                <a:cs typeface="Prompt"/>
                <a:sym typeface="Prompt"/>
              </a:rPr>
              <a:t>25 </a:t>
            </a:r>
            <a:r>
              <a:rPr lang="en-US" dirty="0" err="1">
                <a:solidFill>
                  <a:srgbClr val="FF0000"/>
                </a:solidFill>
                <a:highlight>
                  <a:srgbClr val="FFFF00"/>
                </a:highlight>
                <a:latin typeface="Prompt"/>
                <a:ea typeface="Prompt"/>
                <a:cs typeface="Prompt"/>
                <a:sym typeface="Prompt"/>
              </a:rPr>
              <a:t>Manday</a:t>
            </a:r>
            <a:r>
              <a:rPr lang="en-US" dirty="0">
                <a:solidFill>
                  <a:srgbClr val="FF0000"/>
                </a:solidFill>
                <a:latin typeface="Prompt"/>
                <a:ea typeface="Prompt"/>
                <a:cs typeface="Prompt"/>
                <a:sym typeface="Prompt"/>
              </a:rPr>
              <a:t>)</a:t>
            </a:r>
            <a:endParaRPr dirty="0">
              <a:solidFill>
                <a:srgbClr val="FF0000"/>
              </a:solidFill>
              <a:latin typeface="Prompt"/>
              <a:ea typeface="Prompt"/>
              <a:cs typeface="Prompt"/>
              <a:sym typeface="Prompt"/>
            </a:endParaRPr>
          </a:p>
        </p:txBody>
      </p:sp>
      <p:sp>
        <p:nvSpPr>
          <p:cNvPr id="414" name="Google Shape;414;g113d8db2799_0_234"/>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5 การออกรายงาน (Reports)</a:t>
            </a:r>
            <a:endParaRPr/>
          </a:p>
        </p:txBody>
      </p:sp>
      <p:pic>
        <p:nvPicPr>
          <p:cNvPr id="415" name="Google Shape;415;g113d8db2799_0_234"/>
          <p:cNvPicPr preferRelativeResize="0"/>
          <p:nvPr/>
        </p:nvPicPr>
        <p:blipFill rotWithShape="1">
          <a:blip r:embed="rId3">
            <a:alphaModFix/>
          </a:blip>
          <a:srcRect t="4146" b="7452"/>
          <a:stretch/>
        </p:blipFill>
        <p:spPr>
          <a:xfrm>
            <a:off x="7250600" y="3216450"/>
            <a:ext cx="3094500" cy="3007350"/>
          </a:xfrm>
          <a:prstGeom prst="rect">
            <a:avLst/>
          </a:prstGeom>
          <a:noFill/>
          <a:ln>
            <a:noFill/>
          </a:ln>
        </p:spPr>
      </p:pic>
      <p:cxnSp>
        <p:nvCxnSpPr>
          <p:cNvPr id="416" name="Google Shape;416;g113d8db2799_0_234"/>
          <p:cNvCxnSpPr>
            <a:endCxn id="417" idx="5"/>
          </p:cNvCxnSpPr>
          <p:nvPr/>
        </p:nvCxnSpPr>
        <p:spPr>
          <a:xfrm rot="10800000">
            <a:off x="9589917" y="5300652"/>
            <a:ext cx="487200" cy="1051200"/>
          </a:xfrm>
          <a:prstGeom prst="straightConnector1">
            <a:avLst/>
          </a:prstGeom>
          <a:noFill/>
          <a:ln w="28575" cap="flat" cmpd="sng">
            <a:solidFill>
              <a:srgbClr val="FF0000"/>
            </a:solidFill>
            <a:prstDash val="solid"/>
            <a:round/>
            <a:headEnd type="none" w="med" len="med"/>
            <a:tailEnd type="triangle" w="med" len="med"/>
          </a:ln>
        </p:spPr>
      </p:cxnSp>
      <p:sp>
        <p:nvSpPr>
          <p:cNvPr id="417" name="Google Shape;417;g113d8db2799_0_234"/>
          <p:cNvSpPr/>
          <p:nvPr/>
        </p:nvSpPr>
        <p:spPr>
          <a:xfrm>
            <a:off x="8438900" y="4581875"/>
            <a:ext cx="13485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8" name="Google Shape;418;g113d8db2799_0_234"/>
          <p:cNvPicPr preferRelativeResize="0"/>
          <p:nvPr/>
        </p:nvPicPr>
        <p:blipFill>
          <a:blip r:embed="rId4">
            <a:alphaModFix/>
          </a:blip>
          <a:stretch>
            <a:fillRect/>
          </a:stretch>
        </p:blipFill>
        <p:spPr>
          <a:xfrm>
            <a:off x="1517525" y="1977400"/>
            <a:ext cx="3094526" cy="4137023"/>
          </a:xfrm>
          <a:prstGeom prst="rect">
            <a:avLst/>
          </a:prstGeom>
          <a:noFill/>
          <a:ln w="9525" cap="flat" cmpd="sng">
            <a:solidFill>
              <a:schemeClr val="dk2"/>
            </a:solidFill>
            <a:prstDash val="solid"/>
            <a:round/>
            <a:headEnd type="none" w="sm" len="sm"/>
            <a:tailEnd type="none" w="sm" len="sm"/>
          </a:ln>
        </p:spPr>
      </p:pic>
      <p:cxnSp>
        <p:nvCxnSpPr>
          <p:cNvPr id="419" name="Google Shape;419;g113d8db2799_0_234"/>
          <p:cNvCxnSpPr/>
          <p:nvPr/>
        </p:nvCxnSpPr>
        <p:spPr>
          <a:xfrm flipH="1">
            <a:off x="2144475" y="2436463"/>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420" name="Google Shape;420;g113d8db2799_0_234"/>
          <p:cNvSpPr/>
          <p:nvPr/>
        </p:nvSpPr>
        <p:spPr>
          <a:xfrm>
            <a:off x="1357250" y="3203574"/>
            <a:ext cx="1101000" cy="842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113d8db2799_0_234"/>
          <p:cNvSpPr txBox="1"/>
          <p:nvPr/>
        </p:nvSpPr>
        <p:spPr>
          <a:xfrm>
            <a:off x="7250600" y="289450"/>
            <a:ext cx="3094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0000"/>
                </a:solidFill>
                <a:highlight>
                  <a:srgbClr val="FFFF00"/>
                </a:highlight>
                <a:latin typeface="Prompt"/>
                <a:ea typeface="Prompt"/>
                <a:cs typeface="Prompt"/>
                <a:sym typeface="Prompt"/>
              </a:rPr>
              <a:t>115 Manday (Reports) </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138;g11d5e0c625f_0_0">
            <a:extLst>
              <a:ext uri="{FF2B5EF4-FFF2-40B4-BE49-F238E27FC236}">
                <a16:creationId xmlns:a16="http://schemas.microsoft.com/office/drawing/2014/main" id="{2971025D-79D6-4C45-92A9-C309A71D630D}"/>
              </a:ext>
            </a:extLst>
          </p:cNvPr>
          <p:cNvSpPr txBox="1"/>
          <p:nvPr/>
        </p:nvSpPr>
        <p:spPr>
          <a:xfrm>
            <a:off x="2088657" y="4031989"/>
            <a:ext cx="1952983" cy="1877407"/>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th-TH" sz="1100" b="1" dirty="0">
                <a:latin typeface="Prompt"/>
                <a:ea typeface="Prompt"/>
                <a:cs typeface="Prompt"/>
                <a:sym typeface="Prompt"/>
              </a:rPr>
            </a:br>
            <a:r>
              <a:rPr lang="th-TH" sz="1100" b="1" dirty="0">
                <a:latin typeface="Prompt"/>
                <a:ea typeface="Prompt"/>
                <a:cs typeface="Prompt"/>
                <a:sym typeface="Prompt"/>
              </a:rPr>
              <a:t>[เปลี่ยนวิธีเดิมคำนวณใน </a:t>
            </a:r>
            <a:r>
              <a:rPr lang="en-US" sz="1100" b="1" dirty="0">
                <a:latin typeface="Prompt"/>
                <a:ea typeface="Prompt"/>
                <a:cs typeface="Prompt"/>
                <a:sym typeface="Prompt"/>
              </a:rPr>
              <a:t>Excel </a:t>
            </a:r>
            <a:r>
              <a:rPr lang="th-TH" sz="1100" b="1" dirty="0">
                <a:latin typeface="Prompt"/>
                <a:ea typeface="Prompt"/>
                <a:cs typeface="Prompt"/>
                <a:sym typeface="Prompt"/>
              </a:rPr>
              <a:t>เป็นคำนวณใน </a:t>
            </a:r>
            <a:r>
              <a:rPr lang="en-US" sz="1100" b="1" dirty="0">
                <a:latin typeface="Prompt"/>
                <a:ea typeface="Prompt"/>
                <a:cs typeface="Prompt"/>
                <a:sym typeface="Prompt"/>
              </a:rPr>
              <a:t>Web]</a:t>
            </a:r>
            <a:br>
              <a:rPr lang="en-US" sz="1100" b="1" dirty="0">
                <a:latin typeface="Prompt"/>
                <a:ea typeface="Prompt"/>
                <a:cs typeface="Prompt"/>
                <a:sym typeface="Prompt"/>
              </a:rPr>
            </a:br>
            <a:r>
              <a:rPr lang="th-TH" sz="1100" dirty="0">
                <a:latin typeface="Prompt"/>
                <a:ea typeface="Prompt"/>
                <a:cs typeface="Prompt"/>
                <a:sym typeface="Prompt"/>
              </a:rPr>
              <a:t>ได้แก้ การคำนวณ </a:t>
            </a:r>
            <a:r>
              <a:rPr lang="en-US" sz="1100" dirty="0">
                <a:latin typeface="Prompt"/>
                <a:ea typeface="Prompt"/>
                <a:cs typeface="Prompt"/>
                <a:sym typeface="Prompt"/>
              </a:rPr>
              <a:t>Full Cost, Selling Price, Margin Per Unit , Inventory</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graphicFrame>
        <p:nvGraphicFramePr>
          <p:cNvPr id="4" name="Chart 3">
            <a:extLst>
              <a:ext uri="{FF2B5EF4-FFF2-40B4-BE49-F238E27FC236}">
                <a16:creationId xmlns:a16="http://schemas.microsoft.com/office/drawing/2014/main" id="{586F541C-5ACA-434C-BA0D-BB2F44D38E01}"/>
              </a:ext>
            </a:extLst>
          </p:cNvPr>
          <p:cNvGraphicFramePr/>
          <p:nvPr>
            <p:extLst>
              <p:ext uri="{D42A27DB-BD31-4B8C-83A1-F6EECF244321}">
                <p14:modId xmlns:p14="http://schemas.microsoft.com/office/powerpoint/2010/main" val="1153833045"/>
              </p:ext>
            </p:extLst>
          </p:nvPr>
        </p:nvGraphicFramePr>
        <p:xfrm>
          <a:off x="55907" y="400370"/>
          <a:ext cx="4542229" cy="320311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9EFDAD60-6710-4EF0-B8E2-1973D6164083}"/>
              </a:ext>
            </a:extLst>
          </p:cNvPr>
          <p:cNvSpPr txBox="1"/>
          <p:nvPr/>
        </p:nvSpPr>
        <p:spPr>
          <a:xfrm>
            <a:off x="135195" y="80389"/>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Prompt" panose="00000500000000000000" pitchFamily="2" charset="-34"/>
                <a:cs typeface="Prompt" panose="00000500000000000000" pitchFamily="2" charset="-34"/>
              </a:rPr>
              <a:t>Web Developer Man-days </a:t>
            </a:r>
            <a:r>
              <a:rPr lang="th-TH" sz="1800" b="1" i="0" u="none" strike="noStrike" dirty="0">
                <a:solidFill>
                  <a:srgbClr val="000000"/>
                </a:solidFill>
                <a:effectLst/>
                <a:latin typeface="Prompt" panose="00000500000000000000" pitchFamily="2" charset="-34"/>
                <a:cs typeface="Prompt" panose="00000500000000000000" pitchFamily="2" charset="-34"/>
              </a:rPr>
              <a:t> </a:t>
            </a:r>
            <a:r>
              <a:rPr lang="en-US" sz="1800" b="1" i="0" u="none" strike="noStrike" dirty="0">
                <a:solidFill>
                  <a:srgbClr val="000000"/>
                </a:solidFill>
                <a:effectLst/>
                <a:latin typeface="Prompt" panose="00000500000000000000" pitchFamily="2" charset="-34"/>
                <a:cs typeface="Prompt" panose="00000500000000000000" pitchFamily="2" charset="-34"/>
              </a:rPr>
              <a:t>Cost</a:t>
            </a:r>
          </a:p>
        </p:txBody>
      </p:sp>
      <p:sp>
        <p:nvSpPr>
          <p:cNvPr id="5" name="Google Shape;138;g11d5e0c625f_0_0">
            <a:extLst>
              <a:ext uri="{FF2B5EF4-FFF2-40B4-BE49-F238E27FC236}">
                <a16:creationId xmlns:a16="http://schemas.microsoft.com/office/drawing/2014/main" id="{16CB9ECF-B257-4F74-B431-839B5B05D43D}"/>
              </a:ext>
            </a:extLst>
          </p:cNvPr>
          <p:cNvSpPr txBox="1"/>
          <p:nvPr/>
        </p:nvSpPr>
        <p:spPr>
          <a:xfrm>
            <a:off x="73463" y="4037555"/>
            <a:ext cx="1952983" cy="1369575"/>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a:t>
            </a:r>
            <a:r>
              <a:rPr lang="th-TH" sz="1100" b="1" dirty="0">
                <a:latin typeface="Prompt"/>
                <a:ea typeface="Prompt"/>
                <a:cs typeface="Prompt"/>
                <a:sym typeface="Prompt"/>
              </a:rPr>
              <a:t>เปลี่ยนวิธีการ </a:t>
            </a:r>
            <a:r>
              <a:rPr lang="en-US" sz="1100" b="1" dirty="0">
                <a:latin typeface="Prompt"/>
                <a:ea typeface="Prompt"/>
                <a:cs typeface="Prompt"/>
                <a:sym typeface="Prompt"/>
              </a:rPr>
              <a:t>Input </a:t>
            </a:r>
            <a:r>
              <a:rPr lang="th-TH" sz="1100" b="1" dirty="0">
                <a:latin typeface="Prompt"/>
                <a:ea typeface="Prompt"/>
                <a:cs typeface="Prompt"/>
                <a:sym typeface="Prompt"/>
              </a:rPr>
              <a:t>ข้อมูลจาก </a:t>
            </a:r>
            <a:r>
              <a:rPr lang="en-US" sz="1100" b="1" dirty="0">
                <a:latin typeface="Prompt"/>
                <a:ea typeface="Prompt"/>
                <a:cs typeface="Prompt"/>
                <a:sym typeface="Prompt"/>
              </a:rPr>
              <a:t>Web To Excel]</a:t>
            </a:r>
          </a:p>
          <a:p>
            <a:pPr marL="0" lvl="0" indent="0" algn="l" rtl="0">
              <a:spcBef>
                <a:spcPts val="0"/>
              </a:spcBef>
              <a:spcAft>
                <a:spcPts val="0"/>
              </a:spcAft>
              <a:buNone/>
            </a:pPr>
            <a:r>
              <a:rPr lang="th-TH" sz="1100" dirty="0">
                <a:latin typeface="Prompt"/>
                <a:ea typeface="Prompt"/>
                <a:cs typeface="Prompt"/>
                <a:sym typeface="Prompt"/>
              </a:rPr>
              <a:t>ประกอบไปด้วย </a:t>
            </a:r>
            <a:r>
              <a:rPr lang="en-US" sz="1100" dirty="0">
                <a:latin typeface="Prompt"/>
                <a:ea typeface="Prompt"/>
                <a:cs typeface="Prompt"/>
                <a:sym typeface="Prompt"/>
              </a:rPr>
              <a:t>Transaction </a:t>
            </a:r>
            <a:r>
              <a:rPr lang="th-TH" sz="1100" dirty="0">
                <a:latin typeface="Prompt"/>
                <a:ea typeface="Prompt"/>
                <a:cs typeface="Prompt"/>
                <a:sym typeface="Prompt"/>
              </a:rPr>
              <a:t>และ </a:t>
            </a:r>
            <a:r>
              <a:rPr lang="en-US" sz="1100" dirty="0">
                <a:latin typeface="Prompt"/>
                <a:ea typeface="Prompt"/>
                <a:cs typeface="Prompt"/>
                <a:sym typeface="Prompt"/>
              </a:rPr>
              <a:t>master</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sp>
        <p:nvSpPr>
          <p:cNvPr id="6" name="Google Shape;138;g11d5e0c625f_0_0">
            <a:extLst>
              <a:ext uri="{FF2B5EF4-FFF2-40B4-BE49-F238E27FC236}">
                <a16:creationId xmlns:a16="http://schemas.microsoft.com/office/drawing/2014/main" id="{5E83D1E5-55EE-484D-8E9A-1B025C2E327E}"/>
              </a:ext>
            </a:extLst>
          </p:cNvPr>
          <p:cNvSpPr txBox="1"/>
          <p:nvPr/>
        </p:nvSpPr>
        <p:spPr>
          <a:xfrm>
            <a:off x="1095308" y="5177773"/>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th-TH" sz="2000" b="1" dirty="0">
                <a:latin typeface="Prompt"/>
                <a:ea typeface="Prompt"/>
                <a:cs typeface="Prompt"/>
                <a:sym typeface="Prompt"/>
              </a:rPr>
              <a:t>0</a:t>
            </a:r>
            <a:endParaRPr sz="1100" b="1" dirty="0">
              <a:latin typeface="Prompt"/>
              <a:ea typeface="Prompt"/>
              <a:cs typeface="Prompt"/>
              <a:sym typeface="Prompt"/>
            </a:endParaRPr>
          </a:p>
        </p:txBody>
      </p:sp>
      <p:sp>
        <p:nvSpPr>
          <p:cNvPr id="29" name="Google Shape;138;g11d5e0c625f_0_0">
            <a:extLst>
              <a:ext uri="{FF2B5EF4-FFF2-40B4-BE49-F238E27FC236}">
                <a16:creationId xmlns:a16="http://schemas.microsoft.com/office/drawing/2014/main" id="{072407F8-6DC6-419E-A06F-25EB777B1E82}"/>
              </a:ext>
            </a:extLst>
          </p:cNvPr>
          <p:cNvSpPr txBox="1"/>
          <p:nvPr/>
        </p:nvSpPr>
        <p:spPr>
          <a:xfrm>
            <a:off x="67834" y="5177773"/>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th-TH" sz="2000" b="1" dirty="0">
                <a:latin typeface="Prompt"/>
                <a:ea typeface="Prompt"/>
                <a:cs typeface="Prompt"/>
                <a:sym typeface="Prompt"/>
              </a:rPr>
              <a:t>1</a:t>
            </a:r>
            <a:r>
              <a:rPr lang="en-US" sz="2000" b="1" dirty="0">
                <a:latin typeface="Prompt"/>
                <a:ea typeface="Prompt"/>
                <a:cs typeface="Prompt"/>
                <a:sym typeface="Prompt"/>
              </a:rPr>
              <a:t>24</a:t>
            </a:r>
            <a:endParaRPr sz="1100" b="1" dirty="0">
              <a:latin typeface="Prompt"/>
              <a:ea typeface="Prompt"/>
              <a:cs typeface="Prompt"/>
              <a:sym typeface="Prompt"/>
            </a:endParaRPr>
          </a:p>
        </p:txBody>
      </p:sp>
      <p:sp>
        <p:nvSpPr>
          <p:cNvPr id="38" name="Google Shape;138;g11d5e0c625f_0_0">
            <a:extLst>
              <a:ext uri="{FF2B5EF4-FFF2-40B4-BE49-F238E27FC236}">
                <a16:creationId xmlns:a16="http://schemas.microsoft.com/office/drawing/2014/main" id="{E9A6DFA9-CC3F-4B27-B4D5-184D9651E7F7}"/>
              </a:ext>
            </a:extLst>
          </p:cNvPr>
          <p:cNvSpPr txBox="1"/>
          <p:nvPr/>
        </p:nvSpPr>
        <p:spPr>
          <a:xfrm>
            <a:off x="73463" y="5914984"/>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th-TH" sz="2000" b="1" dirty="0">
                <a:latin typeface="Prompt"/>
                <a:ea typeface="Prompt"/>
                <a:cs typeface="Prompt"/>
                <a:sym typeface="Prompt"/>
              </a:rPr>
              <a:t>13</a:t>
            </a:r>
            <a:endParaRPr sz="1100" b="1" dirty="0">
              <a:latin typeface="Prompt"/>
              <a:ea typeface="Prompt"/>
              <a:cs typeface="Prompt"/>
              <a:sym typeface="Prompt"/>
            </a:endParaRPr>
          </a:p>
        </p:txBody>
      </p:sp>
      <p:sp>
        <p:nvSpPr>
          <p:cNvPr id="39" name="Google Shape;138;g11d5e0c625f_0_0">
            <a:extLst>
              <a:ext uri="{FF2B5EF4-FFF2-40B4-BE49-F238E27FC236}">
                <a16:creationId xmlns:a16="http://schemas.microsoft.com/office/drawing/2014/main" id="{1FFCEA1B-6FC7-4FF2-8F4A-78BAA5E8EE07}"/>
              </a:ext>
            </a:extLst>
          </p:cNvPr>
          <p:cNvSpPr txBox="1"/>
          <p:nvPr/>
        </p:nvSpPr>
        <p:spPr>
          <a:xfrm>
            <a:off x="1100388" y="5931511"/>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137</a:t>
            </a:r>
            <a:endParaRPr sz="1100" b="1" dirty="0">
              <a:latin typeface="Prompt"/>
              <a:ea typeface="Prompt"/>
              <a:cs typeface="Prompt"/>
              <a:sym typeface="Prompt"/>
            </a:endParaRPr>
          </a:p>
        </p:txBody>
      </p:sp>
      <p:sp>
        <p:nvSpPr>
          <p:cNvPr id="60" name="Google Shape;138;g11d5e0c625f_0_0">
            <a:extLst>
              <a:ext uri="{FF2B5EF4-FFF2-40B4-BE49-F238E27FC236}">
                <a16:creationId xmlns:a16="http://schemas.microsoft.com/office/drawing/2014/main" id="{DA3BC290-B413-4D2F-8F0D-16614C50A153}"/>
              </a:ext>
            </a:extLst>
          </p:cNvPr>
          <p:cNvSpPr txBox="1"/>
          <p:nvPr/>
        </p:nvSpPr>
        <p:spPr>
          <a:xfrm>
            <a:off x="3116131" y="5208043"/>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th-TH" sz="2000" b="1" dirty="0">
                <a:latin typeface="Prompt"/>
                <a:ea typeface="Prompt"/>
                <a:cs typeface="Prompt"/>
                <a:sym typeface="Prompt"/>
              </a:rPr>
              <a:t>0</a:t>
            </a:r>
            <a:endParaRPr sz="1100" b="1" dirty="0">
              <a:latin typeface="Prompt"/>
              <a:ea typeface="Prompt"/>
              <a:cs typeface="Prompt"/>
              <a:sym typeface="Prompt"/>
            </a:endParaRPr>
          </a:p>
        </p:txBody>
      </p:sp>
      <p:sp>
        <p:nvSpPr>
          <p:cNvPr id="61" name="Google Shape;138;g11d5e0c625f_0_0">
            <a:extLst>
              <a:ext uri="{FF2B5EF4-FFF2-40B4-BE49-F238E27FC236}">
                <a16:creationId xmlns:a16="http://schemas.microsoft.com/office/drawing/2014/main" id="{E0E70870-AFAC-4FBD-869E-D154A274D7C6}"/>
              </a:ext>
            </a:extLst>
          </p:cNvPr>
          <p:cNvSpPr txBox="1"/>
          <p:nvPr/>
        </p:nvSpPr>
        <p:spPr>
          <a:xfrm>
            <a:off x="2088657" y="5208043"/>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th-TH" sz="2000" b="1" dirty="0">
                <a:latin typeface="Prompt"/>
                <a:ea typeface="Prompt"/>
                <a:cs typeface="Prompt"/>
                <a:sym typeface="Prompt"/>
              </a:rPr>
              <a:t>4</a:t>
            </a:r>
            <a:r>
              <a:rPr lang="en-US" sz="2000" b="1" dirty="0">
                <a:latin typeface="Prompt"/>
                <a:ea typeface="Prompt"/>
                <a:cs typeface="Prompt"/>
                <a:sym typeface="Prompt"/>
              </a:rPr>
              <a:t>5</a:t>
            </a:r>
            <a:endParaRPr sz="1100" b="1" dirty="0">
              <a:latin typeface="Prompt"/>
              <a:ea typeface="Prompt"/>
              <a:cs typeface="Prompt"/>
              <a:sym typeface="Prompt"/>
            </a:endParaRPr>
          </a:p>
        </p:txBody>
      </p:sp>
      <p:sp>
        <p:nvSpPr>
          <p:cNvPr id="62" name="Google Shape;138;g11d5e0c625f_0_0">
            <a:extLst>
              <a:ext uri="{FF2B5EF4-FFF2-40B4-BE49-F238E27FC236}">
                <a16:creationId xmlns:a16="http://schemas.microsoft.com/office/drawing/2014/main" id="{D3AE9086-4CAC-4D05-8EAB-94CFE1EA773B}"/>
              </a:ext>
            </a:extLst>
          </p:cNvPr>
          <p:cNvSpPr txBox="1"/>
          <p:nvPr/>
        </p:nvSpPr>
        <p:spPr>
          <a:xfrm>
            <a:off x="2088657" y="5945254"/>
            <a:ext cx="956323"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63" name="Google Shape;138;g11d5e0c625f_0_0">
            <a:extLst>
              <a:ext uri="{FF2B5EF4-FFF2-40B4-BE49-F238E27FC236}">
                <a16:creationId xmlns:a16="http://schemas.microsoft.com/office/drawing/2014/main" id="{F7C40136-4F61-4574-98D9-E771E41DFB81}"/>
              </a:ext>
            </a:extLst>
          </p:cNvPr>
          <p:cNvSpPr txBox="1"/>
          <p:nvPr/>
        </p:nvSpPr>
        <p:spPr>
          <a:xfrm>
            <a:off x="3110937" y="5961781"/>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45</a:t>
            </a:r>
            <a:endParaRPr sz="1100" b="1" dirty="0">
              <a:latin typeface="Prompt"/>
              <a:ea typeface="Prompt"/>
              <a:cs typeface="Prompt"/>
              <a:sym typeface="Prompt"/>
            </a:endParaRPr>
          </a:p>
        </p:txBody>
      </p:sp>
      <p:sp>
        <p:nvSpPr>
          <p:cNvPr id="65" name="Google Shape;138;g11d5e0c625f_0_0">
            <a:extLst>
              <a:ext uri="{FF2B5EF4-FFF2-40B4-BE49-F238E27FC236}">
                <a16:creationId xmlns:a16="http://schemas.microsoft.com/office/drawing/2014/main" id="{54FD7B07-F11D-4E1A-AF6B-2B6DC68CFC74}"/>
              </a:ext>
            </a:extLst>
          </p:cNvPr>
          <p:cNvSpPr txBox="1"/>
          <p:nvPr/>
        </p:nvSpPr>
        <p:spPr>
          <a:xfrm>
            <a:off x="4088538" y="4031989"/>
            <a:ext cx="1952983" cy="2046684"/>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th-TH" sz="1100" b="1" dirty="0">
                <a:latin typeface="Prompt"/>
                <a:ea typeface="Prompt"/>
                <a:cs typeface="Prompt"/>
                <a:sym typeface="Prompt"/>
              </a:rPr>
            </a:br>
            <a:r>
              <a:rPr lang="th-TH" sz="1100" b="1" dirty="0">
                <a:latin typeface="Prompt"/>
                <a:ea typeface="Prompt"/>
                <a:cs typeface="Prompt"/>
                <a:sym typeface="Prompt"/>
              </a:rPr>
              <a:t>[เพิ่ม </a:t>
            </a:r>
            <a:r>
              <a:rPr lang="en-US" sz="1100" b="1" dirty="0">
                <a:latin typeface="Prompt"/>
                <a:ea typeface="Prompt"/>
                <a:cs typeface="Prompt"/>
                <a:sym typeface="Prompt"/>
              </a:rPr>
              <a:t>Feature </a:t>
            </a:r>
            <a:r>
              <a:rPr lang="th-TH" sz="1100" b="1" dirty="0">
                <a:latin typeface="Prompt"/>
                <a:ea typeface="Prompt"/>
                <a:cs typeface="Prompt"/>
                <a:sym typeface="Prompt"/>
              </a:rPr>
              <a:t>ให้ระบบ </a:t>
            </a:r>
            <a:r>
              <a:rPr lang="en-US" sz="1100" b="1" dirty="0">
                <a:latin typeface="Prompt"/>
                <a:ea typeface="Prompt"/>
                <a:cs typeface="Prompt"/>
                <a:sym typeface="Prompt"/>
              </a:rPr>
              <a:t>Config Formular </a:t>
            </a:r>
            <a:r>
              <a:rPr lang="th-TH" sz="1100" b="1" dirty="0">
                <a:latin typeface="Prompt"/>
                <a:ea typeface="Prompt"/>
                <a:cs typeface="Prompt"/>
                <a:sym typeface="Prompt"/>
              </a:rPr>
              <a:t>ได้]</a:t>
            </a:r>
            <a:br>
              <a:rPr lang="th-TH" sz="1100" b="1" dirty="0">
                <a:latin typeface="Prompt"/>
                <a:ea typeface="Prompt"/>
                <a:cs typeface="Prompt"/>
                <a:sym typeface="Prompt"/>
              </a:rPr>
            </a:br>
            <a:r>
              <a:rPr lang="th-TH" sz="1100" dirty="0">
                <a:latin typeface="Prompt"/>
                <a:ea typeface="Prompt"/>
                <a:cs typeface="Prompt"/>
                <a:sym typeface="Prompt"/>
              </a:rPr>
              <a:t>ได้แก้ เมนุ </a:t>
            </a:r>
            <a:r>
              <a:rPr lang="en-US" sz="1100" dirty="0">
                <a:latin typeface="Prompt"/>
                <a:ea typeface="Prompt"/>
                <a:cs typeface="Prompt"/>
                <a:sym typeface="Prompt"/>
              </a:rPr>
              <a:t>Contract, Product</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sp>
        <p:nvSpPr>
          <p:cNvPr id="67" name="Google Shape;138;g11d5e0c625f_0_0">
            <a:extLst>
              <a:ext uri="{FF2B5EF4-FFF2-40B4-BE49-F238E27FC236}">
                <a16:creationId xmlns:a16="http://schemas.microsoft.com/office/drawing/2014/main" id="{63A4FA2E-AC99-401B-A715-64C11B540C8A}"/>
              </a:ext>
            </a:extLst>
          </p:cNvPr>
          <p:cNvSpPr txBox="1"/>
          <p:nvPr/>
        </p:nvSpPr>
        <p:spPr>
          <a:xfrm>
            <a:off x="5116012" y="5208043"/>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68" name="Google Shape;138;g11d5e0c625f_0_0">
            <a:extLst>
              <a:ext uri="{FF2B5EF4-FFF2-40B4-BE49-F238E27FC236}">
                <a16:creationId xmlns:a16="http://schemas.microsoft.com/office/drawing/2014/main" id="{619BA5C3-B785-4A0B-AA2E-9EDE2C4F42F9}"/>
              </a:ext>
            </a:extLst>
          </p:cNvPr>
          <p:cNvSpPr txBox="1"/>
          <p:nvPr/>
        </p:nvSpPr>
        <p:spPr>
          <a:xfrm>
            <a:off x="4088538" y="5208043"/>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en-US" sz="2000" b="1" dirty="0">
                <a:latin typeface="Prompt"/>
                <a:ea typeface="Prompt"/>
                <a:cs typeface="Prompt"/>
                <a:sym typeface="Prompt"/>
              </a:rPr>
              <a:t>37</a:t>
            </a:r>
            <a:endParaRPr sz="1100" b="1" dirty="0">
              <a:latin typeface="Prompt"/>
              <a:ea typeface="Prompt"/>
              <a:cs typeface="Prompt"/>
              <a:sym typeface="Prompt"/>
            </a:endParaRPr>
          </a:p>
        </p:txBody>
      </p:sp>
      <p:sp>
        <p:nvSpPr>
          <p:cNvPr id="69" name="Google Shape;138;g11d5e0c625f_0_0">
            <a:extLst>
              <a:ext uri="{FF2B5EF4-FFF2-40B4-BE49-F238E27FC236}">
                <a16:creationId xmlns:a16="http://schemas.microsoft.com/office/drawing/2014/main" id="{F024F6B7-7ACE-48E9-805E-C1C0A56F661C}"/>
              </a:ext>
            </a:extLst>
          </p:cNvPr>
          <p:cNvSpPr txBox="1"/>
          <p:nvPr/>
        </p:nvSpPr>
        <p:spPr>
          <a:xfrm>
            <a:off x="4094167" y="5945254"/>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70" name="Google Shape;138;g11d5e0c625f_0_0">
            <a:extLst>
              <a:ext uri="{FF2B5EF4-FFF2-40B4-BE49-F238E27FC236}">
                <a16:creationId xmlns:a16="http://schemas.microsoft.com/office/drawing/2014/main" id="{F5B2E260-F76F-4742-AD8F-EF04BFACB738}"/>
              </a:ext>
            </a:extLst>
          </p:cNvPr>
          <p:cNvSpPr txBox="1"/>
          <p:nvPr/>
        </p:nvSpPr>
        <p:spPr>
          <a:xfrm>
            <a:off x="5121092" y="5961781"/>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37</a:t>
            </a:r>
            <a:endParaRPr sz="1100" b="1" dirty="0">
              <a:latin typeface="Prompt"/>
              <a:ea typeface="Prompt"/>
              <a:cs typeface="Prompt"/>
              <a:sym typeface="Prompt"/>
            </a:endParaRPr>
          </a:p>
        </p:txBody>
      </p:sp>
      <p:sp>
        <p:nvSpPr>
          <p:cNvPr id="71" name="Google Shape;138;g11d5e0c625f_0_0">
            <a:extLst>
              <a:ext uri="{FF2B5EF4-FFF2-40B4-BE49-F238E27FC236}">
                <a16:creationId xmlns:a16="http://schemas.microsoft.com/office/drawing/2014/main" id="{1BC711AA-73D8-4FD3-BD6D-64CABA877540}"/>
              </a:ext>
            </a:extLst>
          </p:cNvPr>
          <p:cNvSpPr txBox="1"/>
          <p:nvPr/>
        </p:nvSpPr>
        <p:spPr>
          <a:xfrm>
            <a:off x="8142955" y="4067847"/>
            <a:ext cx="1952983" cy="1877407"/>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th-TH" sz="1100" b="1" dirty="0">
                <a:latin typeface="Prompt"/>
                <a:ea typeface="Prompt"/>
                <a:cs typeface="Prompt"/>
                <a:sym typeface="Prompt"/>
              </a:rPr>
            </a:br>
            <a:r>
              <a:rPr lang="en-US" sz="1100" b="1" dirty="0">
                <a:latin typeface="Prompt"/>
                <a:ea typeface="Prompt"/>
                <a:cs typeface="Prompt"/>
                <a:sym typeface="Prompt"/>
              </a:rPr>
              <a:t>[Monitor Report On Web</a:t>
            </a:r>
            <a:r>
              <a:rPr lang="th-TH" sz="1100" b="1" dirty="0">
                <a:latin typeface="Prompt"/>
                <a:ea typeface="Prompt"/>
                <a:cs typeface="Prompt"/>
                <a:sym typeface="Prompt"/>
              </a:rPr>
              <a:t> </a:t>
            </a:r>
            <a:r>
              <a:rPr lang="en-US" sz="1100" b="1" dirty="0">
                <a:latin typeface="Prompt"/>
                <a:ea typeface="Prompt"/>
                <a:cs typeface="Prompt"/>
                <a:sym typeface="Prompt"/>
              </a:rPr>
              <a:t>and Save Data]</a:t>
            </a:r>
            <a:br>
              <a:rPr lang="en-US" sz="1100" b="1" dirty="0">
                <a:latin typeface="Prompt"/>
                <a:ea typeface="Prompt"/>
                <a:cs typeface="Prompt"/>
                <a:sym typeface="Prompt"/>
              </a:rPr>
            </a:br>
            <a:r>
              <a:rPr lang="th-TH" sz="1100" dirty="0">
                <a:latin typeface="Prompt"/>
                <a:ea typeface="Prompt"/>
                <a:cs typeface="Prompt"/>
                <a:sym typeface="Prompt"/>
              </a:rPr>
              <a:t>ประกอบไปด้วย 20 </a:t>
            </a:r>
            <a:r>
              <a:rPr lang="en-US" sz="1100" dirty="0">
                <a:latin typeface="Prompt"/>
                <a:ea typeface="Prompt"/>
                <a:cs typeface="Prompt"/>
                <a:sym typeface="Prompt"/>
              </a:rPr>
              <a:t>Report </a:t>
            </a:r>
            <a:r>
              <a:rPr lang="th-TH" sz="1100" dirty="0">
                <a:latin typeface="Prompt"/>
                <a:ea typeface="Prompt"/>
                <a:cs typeface="Prompt"/>
                <a:sym typeface="Prompt"/>
              </a:rPr>
              <a:t>ย่อย</a:t>
            </a:r>
            <a:endParaRPr lang="en-US" sz="1100"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sp>
        <p:nvSpPr>
          <p:cNvPr id="73" name="Google Shape;138;g11d5e0c625f_0_0">
            <a:extLst>
              <a:ext uri="{FF2B5EF4-FFF2-40B4-BE49-F238E27FC236}">
                <a16:creationId xmlns:a16="http://schemas.microsoft.com/office/drawing/2014/main" id="{F59B9DF7-91DD-4E75-8355-5F4BD723C84F}"/>
              </a:ext>
            </a:extLst>
          </p:cNvPr>
          <p:cNvSpPr txBox="1"/>
          <p:nvPr/>
        </p:nvSpPr>
        <p:spPr>
          <a:xfrm>
            <a:off x="9170429" y="5243901"/>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74" name="Google Shape;138;g11d5e0c625f_0_0">
            <a:extLst>
              <a:ext uri="{FF2B5EF4-FFF2-40B4-BE49-F238E27FC236}">
                <a16:creationId xmlns:a16="http://schemas.microsoft.com/office/drawing/2014/main" id="{0303207E-0D41-4F31-A6F5-51D1BA3A3D49}"/>
              </a:ext>
            </a:extLst>
          </p:cNvPr>
          <p:cNvSpPr txBox="1"/>
          <p:nvPr/>
        </p:nvSpPr>
        <p:spPr>
          <a:xfrm>
            <a:off x="8142955" y="5243901"/>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en-US" sz="2000" b="1" dirty="0">
                <a:latin typeface="Prompt"/>
                <a:ea typeface="Prompt"/>
                <a:cs typeface="Prompt"/>
                <a:sym typeface="Prompt"/>
              </a:rPr>
              <a:t>10</a:t>
            </a:r>
            <a:endParaRPr sz="1100" b="1" dirty="0">
              <a:latin typeface="Prompt"/>
              <a:ea typeface="Prompt"/>
              <a:cs typeface="Prompt"/>
              <a:sym typeface="Prompt"/>
            </a:endParaRPr>
          </a:p>
        </p:txBody>
      </p:sp>
      <p:sp>
        <p:nvSpPr>
          <p:cNvPr id="75" name="Google Shape;138;g11d5e0c625f_0_0">
            <a:extLst>
              <a:ext uri="{FF2B5EF4-FFF2-40B4-BE49-F238E27FC236}">
                <a16:creationId xmlns:a16="http://schemas.microsoft.com/office/drawing/2014/main" id="{FB1F7059-B1AA-49EB-B173-050487A99E1C}"/>
              </a:ext>
            </a:extLst>
          </p:cNvPr>
          <p:cNvSpPr txBox="1"/>
          <p:nvPr/>
        </p:nvSpPr>
        <p:spPr>
          <a:xfrm>
            <a:off x="8148584" y="5981112"/>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en-US" sz="2000" b="1" dirty="0">
                <a:latin typeface="Prompt"/>
                <a:ea typeface="Prompt"/>
                <a:cs typeface="Prompt"/>
                <a:sym typeface="Prompt"/>
              </a:rPr>
              <a:t>105</a:t>
            </a:r>
            <a:endParaRPr sz="1100" b="1" dirty="0">
              <a:latin typeface="Prompt"/>
              <a:ea typeface="Prompt"/>
              <a:cs typeface="Prompt"/>
              <a:sym typeface="Prompt"/>
            </a:endParaRPr>
          </a:p>
        </p:txBody>
      </p:sp>
      <p:sp>
        <p:nvSpPr>
          <p:cNvPr id="76" name="Google Shape;138;g11d5e0c625f_0_0">
            <a:extLst>
              <a:ext uri="{FF2B5EF4-FFF2-40B4-BE49-F238E27FC236}">
                <a16:creationId xmlns:a16="http://schemas.microsoft.com/office/drawing/2014/main" id="{D54E7D51-4059-46A1-994D-C074537725E1}"/>
              </a:ext>
            </a:extLst>
          </p:cNvPr>
          <p:cNvSpPr txBox="1"/>
          <p:nvPr/>
        </p:nvSpPr>
        <p:spPr>
          <a:xfrm>
            <a:off x="9175509" y="5997639"/>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115</a:t>
            </a:r>
            <a:endParaRPr sz="1100" b="1" dirty="0">
              <a:latin typeface="Prompt"/>
              <a:ea typeface="Prompt"/>
              <a:cs typeface="Prompt"/>
              <a:sym typeface="Prompt"/>
            </a:endParaRPr>
          </a:p>
        </p:txBody>
      </p:sp>
      <p:sp>
        <p:nvSpPr>
          <p:cNvPr id="85" name="Google Shape;138;g11d5e0c625f_0_0">
            <a:extLst>
              <a:ext uri="{FF2B5EF4-FFF2-40B4-BE49-F238E27FC236}">
                <a16:creationId xmlns:a16="http://schemas.microsoft.com/office/drawing/2014/main" id="{E82A99E8-168E-4DF9-9FD0-584840445C61}"/>
              </a:ext>
            </a:extLst>
          </p:cNvPr>
          <p:cNvSpPr txBox="1"/>
          <p:nvPr/>
        </p:nvSpPr>
        <p:spPr>
          <a:xfrm>
            <a:off x="10165554" y="4054104"/>
            <a:ext cx="1952983" cy="1877407"/>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th-TH" sz="1100" b="1" dirty="0">
                <a:latin typeface="Prompt"/>
                <a:ea typeface="Prompt"/>
                <a:cs typeface="Prompt"/>
                <a:sym typeface="Prompt"/>
              </a:rPr>
            </a:br>
            <a:r>
              <a:rPr lang="th-TH" sz="1100" b="1" dirty="0">
                <a:latin typeface="Prompt"/>
                <a:ea typeface="Prompt"/>
                <a:cs typeface="Prompt"/>
                <a:sym typeface="Prompt"/>
              </a:rPr>
              <a:t>อื่นๆ</a:t>
            </a:r>
            <a:br>
              <a:rPr lang="th-TH" sz="1100" b="1" dirty="0">
                <a:latin typeface="Prompt"/>
                <a:ea typeface="Prompt"/>
                <a:cs typeface="Prompt"/>
                <a:sym typeface="Prompt"/>
              </a:rPr>
            </a:br>
            <a:r>
              <a:rPr lang="th-TH" sz="1100" dirty="0">
                <a:latin typeface="Prompt"/>
                <a:ea typeface="Prompt"/>
                <a:cs typeface="Prompt"/>
                <a:sym typeface="Prompt"/>
              </a:rPr>
              <a:t>ได้แก้ </a:t>
            </a:r>
            <a:r>
              <a:rPr lang="en-US" sz="1100" dirty="0">
                <a:latin typeface="Prompt"/>
                <a:ea typeface="Prompt"/>
                <a:cs typeface="Prompt"/>
                <a:sym typeface="Prompt"/>
              </a:rPr>
              <a:t>System , Login</a:t>
            </a:r>
            <a:br>
              <a:rPr lang="en-US" sz="1100" b="1" dirty="0">
                <a:latin typeface="Prompt"/>
                <a:ea typeface="Prompt"/>
                <a:cs typeface="Prompt"/>
                <a:sym typeface="Prompt"/>
              </a:rPr>
            </a:br>
            <a:br>
              <a:rPr lang="en-US" sz="1100" b="1" dirty="0">
                <a:latin typeface="Prompt"/>
                <a:ea typeface="Prompt"/>
                <a:cs typeface="Prompt"/>
                <a:sym typeface="Prompt"/>
              </a:rPr>
            </a:b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sp>
        <p:nvSpPr>
          <p:cNvPr id="87" name="Google Shape;138;g11d5e0c625f_0_0">
            <a:extLst>
              <a:ext uri="{FF2B5EF4-FFF2-40B4-BE49-F238E27FC236}">
                <a16:creationId xmlns:a16="http://schemas.microsoft.com/office/drawing/2014/main" id="{E8EAA1E7-9849-4EA8-9EEF-671E90845FB4}"/>
              </a:ext>
            </a:extLst>
          </p:cNvPr>
          <p:cNvSpPr txBox="1"/>
          <p:nvPr/>
        </p:nvSpPr>
        <p:spPr>
          <a:xfrm>
            <a:off x="11193028" y="5230158"/>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en-US" sz="2000" b="1" dirty="0">
                <a:latin typeface="Prompt"/>
                <a:ea typeface="Prompt"/>
                <a:cs typeface="Prompt"/>
                <a:sym typeface="Prompt"/>
              </a:rPr>
              <a:t>7</a:t>
            </a:r>
            <a:endParaRPr sz="1100" b="1" dirty="0">
              <a:latin typeface="Prompt"/>
              <a:ea typeface="Prompt"/>
              <a:cs typeface="Prompt"/>
              <a:sym typeface="Prompt"/>
            </a:endParaRPr>
          </a:p>
        </p:txBody>
      </p:sp>
      <p:sp>
        <p:nvSpPr>
          <p:cNvPr id="88" name="Google Shape;138;g11d5e0c625f_0_0">
            <a:extLst>
              <a:ext uri="{FF2B5EF4-FFF2-40B4-BE49-F238E27FC236}">
                <a16:creationId xmlns:a16="http://schemas.microsoft.com/office/drawing/2014/main" id="{726521F0-369F-4F65-9B90-455D6F8135EC}"/>
              </a:ext>
            </a:extLst>
          </p:cNvPr>
          <p:cNvSpPr txBox="1"/>
          <p:nvPr/>
        </p:nvSpPr>
        <p:spPr>
          <a:xfrm>
            <a:off x="10165554" y="5230158"/>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89" name="Google Shape;138;g11d5e0c625f_0_0">
            <a:extLst>
              <a:ext uri="{FF2B5EF4-FFF2-40B4-BE49-F238E27FC236}">
                <a16:creationId xmlns:a16="http://schemas.microsoft.com/office/drawing/2014/main" id="{35FD2B71-F111-4198-BEC7-60CFC8F4E665}"/>
              </a:ext>
            </a:extLst>
          </p:cNvPr>
          <p:cNvSpPr txBox="1"/>
          <p:nvPr/>
        </p:nvSpPr>
        <p:spPr>
          <a:xfrm>
            <a:off x="10163933" y="5967369"/>
            <a:ext cx="957510"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en-US" sz="2000" b="1" dirty="0">
                <a:latin typeface="Prompt"/>
                <a:ea typeface="Prompt"/>
                <a:cs typeface="Prompt"/>
                <a:sym typeface="Prompt"/>
              </a:rPr>
              <a:t>5</a:t>
            </a:r>
            <a:endParaRPr sz="1100" b="1" dirty="0">
              <a:latin typeface="Prompt"/>
              <a:ea typeface="Prompt"/>
              <a:cs typeface="Prompt"/>
              <a:sym typeface="Prompt"/>
            </a:endParaRPr>
          </a:p>
        </p:txBody>
      </p:sp>
      <p:sp>
        <p:nvSpPr>
          <p:cNvPr id="90" name="Google Shape;138;g11d5e0c625f_0_0">
            <a:extLst>
              <a:ext uri="{FF2B5EF4-FFF2-40B4-BE49-F238E27FC236}">
                <a16:creationId xmlns:a16="http://schemas.microsoft.com/office/drawing/2014/main" id="{95009C63-6A65-4C1B-BD5E-D34D73E1C9E1}"/>
              </a:ext>
            </a:extLst>
          </p:cNvPr>
          <p:cNvSpPr txBox="1"/>
          <p:nvPr/>
        </p:nvSpPr>
        <p:spPr>
          <a:xfrm>
            <a:off x="11198108" y="5983896"/>
            <a:ext cx="939986"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12</a:t>
            </a:r>
            <a:endParaRPr sz="1100" b="1" dirty="0">
              <a:latin typeface="Prompt"/>
              <a:ea typeface="Prompt"/>
              <a:cs typeface="Prompt"/>
              <a:sym typeface="Prompt"/>
            </a:endParaRPr>
          </a:p>
        </p:txBody>
      </p:sp>
      <p:sp>
        <p:nvSpPr>
          <p:cNvPr id="91" name="Google Shape;138;g11d5e0c625f_0_0">
            <a:extLst>
              <a:ext uri="{FF2B5EF4-FFF2-40B4-BE49-F238E27FC236}">
                <a16:creationId xmlns:a16="http://schemas.microsoft.com/office/drawing/2014/main" id="{9A88C77C-2B47-4320-AE30-7FC7F4C71755}"/>
              </a:ext>
            </a:extLst>
          </p:cNvPr>
          <p:cNvSpPr txBox="1"/>
          <p:nvPr/>
        </p:nvSpPr>
        <p:spPr>
          <a:xfrm>
            <a:off x="6124924" y="4031989"/>
            <a:ext cx="1952983" cy="1708130"/>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th-TH" sz="1100" b="1" dirty="0">
              <a:latin typeface="Prompt"/>
              <a:ea typeface="Prompt"/>
              <a:cs typeface="Prompt"/>
              <a:sym typeface="Prompt"/>
            </a:endParaRPr>
          </a:p>
          <a:p>
            <a:pPr marL="0" lvl="0" indent="0" algn="l" rtl="0">
              <a:spcBef>
                <a:spcPts val="0"/>
              </a:spcBef>
              <a:spcAft>
                <a:spcPts val="0"/>
              </a:spcAft>
              <a:buNone/>
            </a:pPr>
            <a:r>
              <a:rPr lang="en-US" sz="1100" b="1" dirty="0">
                <a:latin typeface="Prompt"/>
                <a:ea typeface="Prompt"/>
                <a:cs typeface="Prompt"/>
                <a:sym typeface="Prompt"/>
              </a:rPr>
              <a:t>[</a:t>
            </a:r>
            <a:r>
              <a:rPr lang="th-TH" sz="1100" b="1" dirty="0">
                <a:latin typeface="Prompt"/>
                <a:ea typeface="Prompt"/>
                <a:cs typeface="Prompt"/>
                <a:sym typeface="Prompt"/>
              </a:rPr>
              <a:t>ทำ</a:t>
            </a:r>
            <a:r>
              <a:rPr lang="en-US" sz="1100" b="1" dirty="0">
                <a:latin typeface="Prompt"/>
                <a:ea typeface="Prompt"/>
                <a:cs typeface="Prompt"/>
                <a:sym typeface="Prompt"/>
              </a:rPr>
              <a:t> Merge </a:t>
            </a:r>
            <a:r>
              <a:rPr lang="en-US" sz="1100" b="1" dirty="0" err="1">
                <a:latin typeface="Prompt"/>
                <a:ea typeface="Prompt"/>
                <a:cs typeface="Prompt"/>
                <a:sym typeface="Prompt"/>
              </a:rPr>
              <a:t>Allo</a:t>
            </a:r>
            <a:r>
              <a:rPr lang="en-US" sz="1100" b="1" dirty="0">
                <a:latin typeface="Prompt"/>
                <a:ea typeface="Prompt"/>
                <a:cs typeface="Prompt"/>
                <a:sym typeface="Prompt"/>
              </a:rPr>
              <a:t> On web]</a:t>
            </a:r>
            <a:br>
              <a:rPr lang="en-US" sz="1100" b="1" dirty="0">
                <a:latin typeface="Prompt"/>
                <a:ea typeface="Prompt"/>
                <a:cs typeface="Prompt"/>
                <a:sym typeface="Prompt"/>
              </a:rPr>
            </a:br>
            <a:r>
              <a:rPr lang="th-TH" sz="1100" dirty="0">
                <a:latin typeface="Prompt"/>
                <a:ea typeface="Prompt"/>
                <a:cs typeface="Prompt"/>
                <a:sym typeface="Prompt"/>
              </a:rPr>
              <a:t>เดิมทำผ่าน </a:t>
            </a:r>
            <a:r>
              <a:rPr lang="en-US" sz="1100" dirty="0">
                <a:latin typeface="Prompt"/>
                <a:ea typeface="Prompt"/>
                <a:cs typeface="Prompt"/>
                <a:sym typeface="Prompt"/>
              </a:rPr>
              <a:t>Exce</a:t>
            </a:r>
            <a:r>
              <a:rPr lang="en-US" sz="1100" b="1" dirty="0">
                <a:latin typeface="Prompt"/>
                <a:ea typeface="Prompt"/>
                <a:cs typeface="Prompt"/>
                <a:sym typeface="Prompt"/>
              </a:rPr>
              <a:t>l</a:t>
            </a:r>
            <a:br>
              <a:rPr lang="en-US" sz="1100" b="1" dirty="0">
                <a:latin typeface="Prompt"/>
                <a:ea typeface="Prompt"/>
                <a:cs typeface="Prompt"/>
                <a:sym typeface="Prompt"/>
              </a:rPr>
            </a:b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sp>
        <p:nvSpPr>
          <p:cNvPr id="93" name="Google Shape;138;g11d5e0c625f_0_0">
            <a:extLst>
              <a:ext uri="{FF2B5EF4-FFF2-40B4-BE49-F238E27FC236}">
                <a16:creationId xmlns:a16="http://schemas.microsoft.com/office/drawing/2014/main" id="{675264E2-1DB0-4CB2-82BF-74AEFCC0DEE7}"/>
              </a:ext>
            </a:extLst>
          </p:cNvPr>
          <p:cNvSpPr txBox="1"/>
          <p:nvPr/>
        </p:nvSpPr>
        <p:spPr>
          <a:xfrm>
            <a:off x="7152398" y="5208043"/>
            <a:ext cx="939986" cy="815578"/>
          </a:xfrm>
          <a:prstGeom prst="rect">
            <a:avLst/>
          </a:prstGeom>
          <a:solidFill>
            <a:srgbClr val="00ADE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Digital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94" name="Google Shape;138;g11d5e0c625f_0_0">
            <a:extLst>
              <a:ext uri="{FF2B5EF4-FFF2-40B4-BE49-F238E27FC236}">
                <a16:creationId xmlns:a16="http://schemas.microsoft.com/office/drawing/2014/main" id="{ED2F66EA-ED30-4452-AD9B-F8EB9F7D7C51}"/>
              </a:ext>
            </a:extLst>
          </p:cNvPr>
          <p:cNvSpPr txBox="1"/>
          <p:nvPr/>
        </p:nvSpPr>
        <p:spPr>
          <a:xfrm>
            <a:off x="6124924" y="5208043"/>
            <a:ext cx="947367" cy="830966"/>
          </a:xfrm>
          <a:prstGeom prst="rect">
            <a:avLst/>
          </a:prstGeom>
          <a:solidFill>
            <a:srgbClr val="ED1C2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dirty="0">
                <a:latin typeface="Prompt"/>
                <a:ea typeface="Prompt"/>
                <a:cs typeface="Prompt"/>
                <a:sym typeface="Prompt"/>
              </a:rPr>
              <a:t>Waiting Cost</a:t>
            </a:r>
            <a:br>
              <a:rPr lang="en-US" sz="1100" b="1" dirty="0">
                <a:latin typeface="Prompt"/>
                <a:ea typeface="Prompt"/>
                <a:cs typeface="Prompt"/>
                <a:sym typeface="Prompt"/>
              </a:rPr>
            </a:br>
            <a:r>
              <a:rPr lang="en-US" sz="2000" b="1" dirty="0">
                <a:latin typeface="Prompt"/>
                <a:ea typeface="Prompt"/>
                <a:cs typeface="Prompt"/>
                <a:sym typeface="Prompt"/>
              </a:rPr>
              <a:t>89</a:t>
            </a:r>
            <a:endParaRPr sz="1100" b="1" dirty="0">
              <a:latin typeface="Prompt"/>
              <a:ea typeface="Prompt"/>
              <a:cs typeface="Prompt"/>
              <a:sym typeface="Prompt"/>
            </a:endParaRPr>
          </a:p>
        </p:txBody>
      </p:sp>
      <p:sp>
        <p:nvSpPr>
          <p:cNvPr id="95" name="Google Shape;138;g11d5e0c625f_0_0">
            <a:extLst>
              <a:ext uri="{FF2B5EF4-FFF2-40B4-BE49-F238E27FC236}">
                <a16:creationId xmlns:a16="http://schemas.microsoft.com/office/drawing/2014/main" id="{BCE11472-BED1-4B6B-83F5-7281DB0B6E31}"/>
              </a:ext>
            </a:extLst>
          </p:cNvPr>
          <p:cNvSpPr txBox="1"/>
          <p:nvPr/>
        </p:nvSpPr>
        <p:spPr>
          <a:xfrm>
            <a:off x="6119844" y="5945254"/>
            <a:ext cx="950695"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PPS Cost</a:t>
            </a:r>
            <a:br>
              <a:rPr lang="en-US" sz="1100" b="1" dirty="0">
                <a:latin typeface="Prompt"/>
                <a:ea typeface="Prompt"/>
                <a:cs typeface="Prompt"/>
                <a:sym typeface="Prompt"/>
              </a:rPr>
            </a:br>
            <a:r>
              <a:rPr lang="en-US" sz="2000" b="1" dirty="0">
                <a:latin typeface="Prompt"/>
                <a:ea typeface="Prompt"/>
                <a:cs typeface="Prompt"/>
                <a:sym typeface="Prompt"/>
              </a:rPr>
              <a:t>0</a:t>
            </a:r>
            <a:endParaRPr sz="1100" b="1" dirty="0">
              <a:latin typeface="Prompt"/>
              <a:ea typeface="Prompt"/>
              <a:cs typeface="Prompt"/>
              <a:sym typeface="Prompt"/>
            </a:endParaRPr>
          </a:p>
        </p:txBody>
      </p:sp>
      <p:sp>
        <p:nvSpPr>
          <p:cNvPr id="96" name="Google Shape;138;g11d5e0c625f_0_0">
            <a:extLst>
              <a:ext uri="{FF2B5EF4-FFF2-40B4-BE49-F238E27FC236}">
                <a16:creationId xmlns:a16="http://schemas.microsoft.com/office/drawing/2014/main" id="{4682FB6C-C489-43F3-9A97-83AAFF219412}"/>
              </a:ext>
            </a:extLst>
          </p:cNvPr>
          <p:cNvSpPr txBox="1"/>
          <p:nvPr/>
        </p:nvSpPr>
        <p:spPr>
          <a:xfrm>
            <a:off x="7146769" y="5961781"/>
            <a:ext cx="950695" cy="653995"/>
          </a:xfrm>
          <a:prstGeom prst="rect">
            <a:avLst/>
          </a:prstGeom>
          <a:solidFill>
            <a:schemeClr val="accent6">
              <a:lumMod val="20000"/>
              <a:lumOff val="80000"/>
            </a:scheme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a:latin typeface="Prompt"/>
                <a:ea typeface="Prompt"/>
                <a:cs typeface="Prompt"/>
                <a:sym typeface="Prompt"/>
              </a:rPr>
              <a:t>New Cost</a:t>
            </a:r>
            <a:br>
              <a:rPr lang="en-US" sz="1100" b="1" dirty="0">
                <a:latin typeface="Prompt"/>
                <a:ea typeface="Prompt"/>
                <a:cs typeface="Prompt"/>
                <a:sym typeface="Prompt"/>
              </a:rPr>
            </a:br>
            <a:r>
              <a:rPr lang="en-US" sz="2000" b="1" dirty="0">
                <a:latin typeface="Prompt"/>
                <a:ea typeface="Prompt"/>
                <a:cs typeface="Prompt"/>
                <a:sym typeface="Prompt"/>
              </a:rPr>
              <a:t>89</a:t>
            </a:r>
            <a:endParaRPr sz="1100" b="1" dirty="0">
              <a:latin typeface="Prompt"/>
              <a:ea typeface="Prompt"/>
              <a:cs typeface="Prompt"/>
              <a:sym typeface="Prompt"/>
            </a:endParaRPr>
          </a:p>
        </p:txBody>
      </p:sp>
      <p:sp useBgFill="1">
        <p:nvSpPr>
          <p:cNvPr id="109" name="Oval 108">
            <a:extLst>
              <a:ext uri="{FF2B5EF4-FFF2-40B4-BE49-F238E27FC236}">
                <a16:creationId xmlns:a16="http://schemas.microsoft.com/office/drawing/2014/main" id="{044FDE78-7C75-4B7E-AA2C-0C73EAE85EA5}"/>
              </a:ext>
            </a:extLst>
          </p:cNvPr>
          <p:cNvSpPr/>
          <p:nvPr/>
        </p:nvSpPr>
        <p:spPr>
          <a:xfrm>
            <a:off x="73463" y="3685936"/>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1</a:t>
            </a:r>
          </a:p>
        </p:txBody>
      </p:sp>
      <p:sp useBgFill="1">
        <p:nvSpPr>
          <p:cNvPr id="110" name="Oval 109">
            <a:extLst>
              <a:ext uri="{FF2B5EF4-FFF2-40B4-BE49-F238E27FC236}">
                <a16:creationId xmlns:a16="http://schemas.microsoft.com/office/drawing/2014/main" id="{9B3A4086-885F-4645-BC63-F087D0CB782D}"/>
              </a:ext>
            </a:extLst>
          </p:cNvPr>
          <p:cNvSpPr/>
          <p:nvPr/>
        </p:nvSpPr>
        <p:spPr>
          <a:xfrm>
            <a:off x="2085303" y="3685936"/>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2</a:t>
            </a:r>
          </a:p>
        </p:txBody>
      </p:sp>
      <p:sp useBgFill="1">
        <p:nvSpPr>
          <p:cNvPr id="111" name="Oval 110">
            <a:extLst>
              <a:ext uri="{FF2B5EF4-FFF2-40B4-BE49-F238E27FC236}">
                <a16:creationId xmlns:a16="http://schemas.microsoft.com/office/drawing/2014/main" id="{B18B5F9F-76D8-4F05-A442-6A478EF27689}"/>
              </a:ext>
            </a:extLst>
          </p:cNvPr>
          <p:cNvSpPr/>
          <p:nvPr/>
        </p:nvSpPr>
        <p:spPr>
          <a:xfrm>
            <a:off x="4098874" y="3714122"/>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3</a:t>
            </a:r>
          </a:p>
        </p:txBody>
      </p:sp>
      <p:sp useBgFill="1">
        <p:nvSpPr>
          <p:cNvPr id="112" name="Oval 111">
            <a:extLst>
              <a:ext uri="{FF2B5EF4-FFF2-40B4-BE49-F238E27FC236}">
                <a16:creationId xmlns:a16="http://schemas.microsoft.com/office/drawing/2014/main" id="{4EFCD39F-1CE5-4F9A-B455-34B130D0909F}"/>
              </a:ext>
            </a:extLst>
          </p:cNvPr>
          <p:cNvSpPr/>
          <p:nvPr/>
        </p:nvSpPr>
        <p:spPr>
          <a:xfrm>
            <a:off x="8124088" y="3724455"/>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5</a:t>
            </a:r>
          </a:p>
        </p:txBody>
      </p:sp>
      <p:sp useBgFill="1">
        <p:nvSpPr>
          <p:cNvPr id="113" name="Oval 112">
            <a:extLst>
              <a:ext uri="{FF2B5EF4-FFF2-40B4-BE49-F238E27FC236}">
                <a16:creationId xmlns:a16="http://schemas.microsoft.com/office/drawing/2014/main" id="{6B50A8FB-79DF-4CBA-BDBE-35874698BDEF}"/>
              </a:ext>
            </a:extLst>
          </p:cNvPr>
          <p:cNvSpPr/>
          <p:nvPr/>
        </p:nvSpPr>
        <p:spPr>
          <a:xfrm>
            <a:off x="6129401" y="3687929"/>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latin typeface="Prompt" panose="00000500000000000000" pitchFamily="2" charset="-34"/>
                <a:cs typeface="Prompt" panose="00000500000000000000" pitchFamily="2" charset="-34"/>
              </a:rPr>
              <a:t>4</a:t>
            </a:r>
            <a:endParaRPr lang="en-US" dirty="0">
              <a:solidFill>
                <a:schemeClr val="tx1"/>
              </a:solidFill>
              <a:latin typeface="Prompt" panose="00000500000000000000" pitchFamily="2" charset="-34"/>
              <a:cs typeface="Prompt" panose="00000500000000000000" pitchFamily="2" charset="-34"/>
            </a:endParaRPr>
          </a:p>
        </p:txBody>
      </p:sp>
      <p:sp useBgFill="1">
        <p:nvSpPr>
          <p:cNvPr id="114" name="Oval 113">
            <a:extLst>
              <a:ext uri="{FF2B5EF4-FFF2-40B4-BE49-F238E27FC236}">
                <a16:creationId xmlns:a16="http://schemas.microsoft.com/office/drawing/2014/main" id="{37D9696D-C7A2-419D-9626-5FFBBA2FF0BE}"/>
              </a:ext>
            </a:extLst>
          </p:cNvPr>
          <p:cNvSpPr/>
          <p:nvPr/>
        </p:nvSpPr>
        <p:spPr>
          <a:xfrm>
            <a:off x="10178309" y="3737729"/>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6</a:t>
            </a:r>
          </a:p>
        </p:txBody>
      </p:sp>
      <p:grpSp>
        <p:nvGrpSpPr>
          <p:cNvPr id="121" name="Group 120">
            <a:extLst>
              <a:ext uri="{FF2B5EF4-FFF2-40B4-BE49-F238E27FC236}">
                <a16:creationId xmlns:a16="http://schemas.microsoft.com/office/drawing/2014/main" id="{3542D4B3-D81E-41D2-AA1B-34BDA3BF033C}"/>
              </a:ext>
            </a:extLst>
          </p:cNvPr>
          <p:cNvGrpSpPr/>
          <p:nvPr/>
        </p:nvGrpSpPr>
        <p:grpSpPr>
          <a:xfrm>
            <a:off x="5237386" y="1881572"/>
            <a:ext cx="2053919" cy="1551159"/>
            <a:chOff x="5028398" y="628991"/>
            <a:chExt cx="2053919" cy="1551159"/>
          </a:xfrm>
        </p:grpSpPr>
        <p:sp>
          <p:nvSpPr>
            <p:cNvPr id="116" name="Google Shape;138;g11d5e0c625f_0_0">
              <a:extLst>
                <a:ext uri="{FF2B5EF4-FFF2-40B4-BE49-F238E27FC236}">
                  <a16:creationId xmlns:a16="http://schemas.microsoft.com/office/drawing/2014/main" id="{A7FD59B8-A89B-4A65-9CB6-12B8A9F86238}"/>
                </a:ext>
              </a:extLst>
            </p:cNvPr>
            <p:cNvSpPr txBox="1"/>
            <p:nvPr/>
          </p:nvSpPr>
          <p:spPr>
            <a:xfrm>
              <a:off x="5129334" y="754657"/>
              <a:ext cx="1952983" cy="1369575"/>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a:t>
              </a:r>
              <a:r>
                <a:rPr lang="th-TH" sz="1100" dirty="0">
                  <a:latin typeface="Prompt"/>
                  <a:ea typeface="Prompt"/>
                  <a:cs typeface="Prompt"/>
                  <a:sym typeface="Prompt"/>
                </a:rPr>
                <a:t>ไม่มีในเอกสาร </a:t>
              </a:r>
              <a:r>
                <a:rPr lang="en-US" sz="1100" dirty="0">
                  <a:latin typeface="Prompt"/>
                  <a:ea typeface="Prompt"/>
                  <a:cs typeface="Prompt"/>
                  <a:sym typeface="Prompt"/>
                </a:rPr>
                <a:t>PPS </a:t>
              </a:r>
              <a:br>
                <a:rPr lang="th-TH" sz="1100" dirty="0">
                  <a:latin typeface="Prompt"/>
                  <a:ea typeface="Prompt"/>
                  <a:cs typeface="Prompt"/>
                  <a:sym typeface="Prompt"/>
                </a:rPr>
              </a:br>
              <a:r>
                <a:rPr lang="en-US" sz="1100" dirty="0">
                  <a:latin typeface="Prompt"/>
                  <a:ea typeface="Prompt"/>
                  <a:cs typeface="Prompt"/>
                  <a:sym typeface="Prompt"/>
                </a:rPr>
                <a:t>- </a:t>
              </a:r>
              <a:r>
                <a:rPr lang="th-TH" sz="1100" dirty="0">
                  <a:latin typeface="Prompt"/>
                  <a:ea typeface="Prompt"/>
                  <a:cs typeface="Prompt"/>
                  <a:sym typeface="Prompt"/>
                </a:rPr>
                <a:t>ขณะที่เจอไม่ได้แจ้ง </a:t>
              </a:r>
              <a:r>
                <a:rPr lang="en-US" sz="1100" dirty="0">
                  <a:latin typeface="Prompt"/>
                  <a:ea typeface="Prompt"/>
                  <a:cs typeface="Prompt"/>
                  <a:sym typeface="Prompt"/>
                </a:rPr>
                <a:t>User</a:t>
              </a:r>
            </a:p>
            <a:p>
              <a:pPr marL="0" lvl="0" indent="0" algn="l" rtl="0">
                <a:spcBef>
                  <a:spcPts val="0"/>
                </a:spcBef>
                <a:spcAft>
                  <a:spcPts val="0"/>
                </a:spcAft>
                <a:buNone/>
              </a:pPr>
              <a:r>
                <a:rPr lang="en-US" sz="1100" dirty="0">
                  <a:latin typeface="Prompt"/>
                  <a:ea typeface="Prompt"/>
                  <a:cs typeface="Prompt"/>
                  <a:sym typeface="Prompt"/>
                </a:rPr>
                <a:t>- </a:t>
              </a:r>
              <a:r>
                <a:rPr lang="th-TH" sz="1100" dirty="0">
                  <a:latin typeface="Prompt"/>
                  <a:ea typeface="Prompt"/>
                  <a:cs typeface="Prompt"/>
                  <a:sym typeface="Prompt"/>
                </a:rPr>
                <a:t>มีบางส่วน ประเมินผลกระทบจาก </a:t>
              </a:r>
              <a:r>
                <a:rPr lang="en-US" sz="1100" dirty="0">
                  <a:latin typeface="Prompt"/>
                  <a:ea typeface="Prompt"/>
                  <a:cs typeface="Prompt"/>
                  <a:sym typeface="Prompt"/>
                </a:rPr>
                <a:t>CR2</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17" name="pic">
              <a:extLst>
                <a:ext uri="{FF2B5EF4-FFF2-40B4-BE49-F238E27FC236}">
                  <a16:creationId xmlns:a16="http://schemas.microsoft.com/office/drawing/2014/main" id="{DF6C16DC-56E9-41AA-9BA6-99883ED89F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18" name="Oval 117">
              <a:extLst>
                <a:ext uri="{FF2B5EF4-FFF2-40B4-BE49-F238E27FC236}">
                  <a16:creationId xmlns:a16="http://schemas.microsoft.com/office/drawing/2014/main" id="{2A4D13F0-7492-4B23-A837-392E413BB42E}"/>
                </a:ext>
              </a:extLst>
            </p:cNvPr>
            <p:cNvSpPr/>
            <p:nvPr/>
          </p:nvSpPr>
          <p:spPr>
            <a:xfrm>
              <a:off x="5164765" y="1781712"/>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2</a:t>
              </a:r>
            </a:p>
          </p:txBody>
        </p:sp>
      </p:grpSp>
      <p:grpSp>
        <p:nvGrpSpPr>
          <p:cNvPr id="122" name="Group 121">
            <a:extLst>
              <a:ext uri="{FF2B5EF4-FFF2-40B4-BE49-F238E27FC236}">
                <a16:creationId xmlns:a16="http://schemas.microsoft.com/office/drawing/2014/main" id="{452E5E0C-BF59-422E-B0D3-2A05E3296123}"/>
              </a:ext>
            </a:extLst>
          </p:cNvPr>
          <p:cNvGrpSpPr/>
          <p:nvPr/>
        </p:nvGrpSpPr>
        <p:grpSpPr>
          <a:xfrm>
            <a:off x="5237386" y="615195"/>
            <a:ext cx="2053919" cy="1156687"/>
            <a:chOff x="5028398" y="628991"/>
            <a:chExt cx="2053919" cy="1156687"/>
          </a:xfrm>
        </p:grpSpPr>
        <p:sp>
          <p:nvSpPr>
            <p:cNvPr id="123" name="Google Shape;138;g11d5e0c625f_0_0">
              <a:extLst>
                <a:ext uri="{FF2B5EF4-FFF2-40B4-BE49-F238E27FC236}">
                  <a16:creationId xmlns:a16="http://schemas.microsoft.com/office/drawing/2014/main" id="{898EDDE9-2444-4293-98C8-77843F107DDA}"/>
                </a:ext>
              </a:extLst>
            </p:cNvPr>
            <p:cNvSpPr txBox="1"/>
            <p:nvPr/>
          </p:nvSpPr>
          <p:spPr>
            <a:xfrm>
              <a:off x="5129334" y="754657"/>
              <a:ext cx="1952983" cy="1031021"/>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a:t>
              </a:r>
              <a:r>
                <a:rPr lang="th-TH" sz="1100" dirty="0">
                  <a:latin typeface="Prompt"/>
                  <a:ea typeface="Prompt"/>
                  <a:cs typeface="Prompt"/>
                  <a:sym typeface="Prompt"/>
                </a:rPr>
                <a:t>ไม่มีในเอกสาร </a:t>
              </a:r>
              <a:r>
                <a:rPr lang="en-US" sz="1100" dirty="0">
                  <a:latin typeface="Prompt"/>
                  <a:ea typeface="Prompt"/>
                  <a:cs typeface="Prompt"/>
                  <a:sym typeface="Prompt"/>
                </a:rPr>
                <a:t>PPS </a:t>
              </a:r>
              <a:br>
                <a:rPr lang="th-TH" sz="1100" dirty="0">
                  <a:latin typeface="Prompt"/>
                  <a:ea typeface="Prompt"/>
                  <a:cs typeface="Prompt"/>
                  <a:sym typeface="Prompt"/>
                </a:rPr>
              </a:br>
              <a:r>
                <a:rPr lang="en-US" sz="1100" dirty="0">
                  <a:latin typeface="Prompt"/>
                  <a:ea typeface="Prompt"/>
                  <a:cs typeface="Prompt"/>
                  <a:sym typeface="Prompt"/>
                </a:rPr>
                <a:t>- </a:t>
              </a:r>
              <a:r>
                <a:rPr lang="th-TH" sz="1100" dirty="0">
                  <a:latin typeface="Prompt"/>
                  <a:ea typeface="Prompt"/>
                  <a:cs typeface="Prompt"/>
                  <a:sym typeface="Prompt"/>
                </a:rPr>
                <a:t>ขณะที่เจอไม่ได้แจ้ง </a:t>
              </a:r>
              <a:r>
                <a:rPr lang="en-US" sz="1100" dirty="0">
                  <a:latin typeface="Prompt"/>
                  <a:ea typeface="Prompt"/>
                  <a:cs typeface="Prompt"/>
                  <a:sym typeface="Prompt"/>
                </a:rPr>
                <a:t>User</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24" name="pic">
              <a:extLst>
                <a:ext uri="{FF2B5EF4-FFF2-40B4-BE49-F238E27FC236}">
                  <a16:creationId xmlns:a16="http://schemas.microsoft.com/office/drawing/2014/main" id="{D6D1E296-5449-4A62-92B6-EFFD991AE6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25" name="Oval 124">
              <a:extLst>
                <a:ext uri="{FF2B5EF4-FFF2-40B4-BE49-F238E27FC236}">
                  <a16:creationId xmlns:a16="http://schemas.microsoft.com/office/drawing/2014/main" id="{CEA9E9E4-F121-4641-8BDD-FC9BD0E428F4}"/>
                </a:ext>
              </a:extLst>
            </p:cNvPr>
            <p:cNvSpPr/>
            <p:nvPr/>
          </p:nvSpPr>
          <p:spPr>
            <a:xfrm>
              <a:off x="5164765" y="1367192"/>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1</a:t>
              </a:r>
            </a:p>
          </p:txBody>
        </p:sp>
      </p:grpSp>
      <p:grpSp>
        <p:nvGrpSpPr>
          <p:cNvPr id="126" name="Group 125">
            <a:extLst>
              <a:ext uri="{FF2B5EF4-FFF2-40B4-BE49-F238E27FC236}">
                <a16:creationId xmlns:a16="http://schemas.microsoft.com/office/drawing/2014/main" id="{03315745-03DE-4F20-AF60-9077DE12E66C}"/>
              </a:ext>
            </a:extLst>
          </p:cNvPr>
          <p:cNvGrpSpPr/>
          <p:nvPr/>
        </p:nvGrpSpPr>
        <p:grpSpPr>
          <a:xfrm>
            <a:off x="7465026" y="357241"/>
            <a:ext cx="2053919" cy="1345723"/>
            <a:chOff x="5028398" y="628991"/>
            <a:chExt cx="2053919" cy="1345723"/>
          </a:xfrm>
        </p:grpSpPr>
        <p:sp>
          <p:nvSpPr>
            <p:cNvPr id="127" name="Google Shape;138;g11d5e0c625f_0_0">
              <a:extLst>
                <a:ext uri="{FF2B5EF4-FFF2-40B4-BE49-F238E27FC236}">
                  <a16:creationId xmlns:a16="http://schemas.microsoft.com/office/drawing/2014/main" id="{409CD156-91B0-454C-98AA-6BA1CBC8A91F}"/>
                </a:ext>
              </a:extLst>
            </p:cNvPr>
            <p:cNvSpPr txBox="1"/>
            <p:nvPr/>
          </p:nvSpPr>
          <p:spPr>
            <a:xfrm>
              <a:off x="5129334" y="754657"/>
              <a:ext cx="1952983" cy="1200298"/>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 </a:t>
              </a:r>
              <a:r>
                <a:rPr lang="th-TH" sz="1100" dirty="0">
                  <a:latin typeface="Prompt"/>
                  <a:ea typeface="Prompt"/>
                  <a:cs typeface="Prompt"/>
                  <a:sym typeface="Prompt"/>
                </a:rPr>
                <a:t>ไม่มีในเอกสาร </a:t>
              </a:r>
              <a:r>
                <a:rPr lang="en-US" sz="1100" dirty="0">
                  <a:latin typeface="Prompt"/>
                  <a:ea typeface="Prompt"/>
                  <a:cs typeface="Prompt"/>
                  <a:sym typeface="Prompt"/>
                </a:rPr>
                <a:t>PPS </a:t>
              </a:r>
              <a:br>
                <a:rPr lang="th-TH" sz="1100" dirty="0">
                  <a:latin typeface="Prompt"/>
                  <a:ea typeface="Prompt"/>
                  <a:cs typeface="Prompt"/>
                  <a:sym typeface="Prompt"/>
                </a:rPr>
              </a:br>
              <a:r>
                <a:rPr lang="en-US" sz="1100" dirty="0">
                  <a:latin typeface="Prompt"/>
                  <a:ea typeface="Prompt"/>
                  <a:cs typeface="Prompt"/>
                  <a:sym typeface="Prompt"/>
                </a:rPr>
                <a:t> - </a:t>
              </a:r>
              <a:r>
                <a:rPr lang="th-TH" sz="1100" dirty="0">
                  <a:latin typeface="Prompt"/>
                  <a:ea typeface="Prompt"/>
                  <a:cs typeface="Prompt"/>
                  <a:sym typeface="Prompt"/>
                </a:rPr>
                <a:t>มีรายละเอียดประเมินใน </a:t>
              </a:r>
              <a:r>
                <a:rPr lang="en-US" sz="1100" dirty="0">
                  <a:latin typeface="Prompt"/>
                  <a:ea typeface="Prompt"/>
                  <a:cs typeface="Prompt"/>
                  <a:sym typeface="Prompt"/>
                </a:rPr>
                <a:t>CR2</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28" name="pic">
              <a:extLst>
                <a:ext uri="{FF2B5EF4-FFF2-40B4-BE49-F238E27FC236}">
                  <a16:creationId xmlns:a16="http://schemas.microsoft.com/office/drawing/2014/main" id="{F7FF2B3A-D96E-438B-8C8E-C0B28CFF8C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29" name="Oval 128">
              <a:extLst>
                <a:ext uri="{FF2B5EF4-FFF2-40B4-BE49-F238E27FC236}">
                  <a16:creationId xmlns:a16="http://schemas.microsoft.com/office/drawing/2014/main" id="{B807EFEC-E191-4232-AB0B-1EF62811FF99}"/>
                </a:ext>
              </a:extLst>
            </p:cNvPr>
            <p:cNvSpPr/>
            <p:nvPr/>
          </p:nvSpPr>
          <p:spPr>
            <a:xfrm>
              <a:off x="5164765" y="1576276"/>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rompt" panose="00000500000000000000" pitchFamily="2" charset="-34"/>
                  <a:cs typeface="Prompt" panose="00000500000000000000" pitchFamily="2" charset="-34"/>
                </a:rPr>
                <a:t>3</a:t>
              </a:r>
            </a:p>
          </p:txBody>
        </p:sp>
      </p:grpSp>
      <p:grpSp>
        <p:nvGrpSpPr>
          <p:cNvPr id="130" name="Group 129">
            <a:extLst>
              <a:ext uri="{FF2B5EF4-FFF2-40B4-BE49-F238E27FC236}">
                <a16:creationId xmlns:a16="http://schemas.microsoft.com/office/drawing/2014/main" id="{A5040029-DDFE-4515-8E2C-64CE3886434B}"/>
              </a:ext>
            </a:extLst>
          </p:cNvPr>
          <p:cNvGrpSpPr/>
          <p:nvPr/>
        </p:nvGrpSpPr>
        <p:grpSpPr>
          <a:xfrm>
            <a:off x="7465026" y="1788447"/>
            <a:ext cx="2053919" cy="1524840"/>
            <a:chOff x="5028398" y="628991"/>
            <a:chExt cx="2053919" cy="1524840"/>
          </a:xfrm>
        </p:grpSpPr>
        <p:sp>
          <p:nvSpPr>
            <p:cNvPr id="131" name="Google Shape;138;g11d5e0c625f_0_0">
              <a:extLst>
                <a:ext uri="{FF2B5EF4-FFF2-40B4-BE49-F238E27FC236}">
                  <a16:creationId xmlns:a16="http://schemas.microsoft.com/office/drawing/2014/main" id="{96D9D297-7271-490C-82D2-2DBB3BBA323D}"/>
                </a:ext>
              </a:extLst>
            </p:cNvPr>
            <p:cNvSpPr txBox="1"/>
            <p:nvPr/>
          </p:nvSpPr>
          <p:spPr>
            <a:xfrm>
              <a:off x="5129334" y="754657"/>
              <a:ext cx="1952983" cy="1200298"/>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 </a:t>
              </a:r>
              <a:r>
                <a:rPr lang="th-TH" sz="1100" dirty="0">
                  <a:latin typeface="Prompt"/>
                  <a:ea typeface="Prompt"/>
                  <a:cs typeface="Prompt"/>
                  <a:sym typeface="Prompt"/>
                </a:rPr>
                <a:t>ไมีในเอกสาร </a:t>
              </a:r>
              <a:r>
                <a:rPr lang="en-US" sz="1100" dirty="0">
                  <a:latin typeface="Prompt"/>
                  <a:ea typeface="Prompt"/>
                  <a:cs typeface="Prompt"/>
                  <a:sym typeface="Prompt"/>
                </a:rPr>
                <a:t>PPS</a:t>
              </a:r>
              <a:br>
                <a:rPr lang="th-TH" sz="1100" dirty="0">
                  <a:latin typeface="Prompt"/>
                  <a:ea typeface="Prompt"/>
                  <a:cs typeface="Prompt"/>
                  <a:sym typeface="Prompt"/>
                </a:rPr>
              </a:br>
              <a:r>
                <a:rPr lang="en-US" sz="1100" dirty="0">
                  <a:latin typeface="Prompt"/>
                  <a:ea typeface="Prompt"/>
                  <a:cs typeface="Prompt"/>
                  <a:sym typeface="Prompt"/>
                </a:rPr>
                <a:t> -</a:t>
              </a:r>
              <a:r>
                <a:rPr lang="th-TH" sz="1100" dirty="0">
                  <a:latin typeface="Prompt"/>
                  <a:ea typeface="Prompt"/>
                  <a:cs typeface="Prompt"/>
                  <a:sym typeface="Prompt"/>
                </a:rPr>
                <a:t> ขณะ </a:t>
              </a:r>
              <a:r>
                <a:rPr lang="en-US" sz="1100" dirty="0">
                  <a:latin typeface="Prompt"/>
                  <a:ea typeface="Prompt"/>
                  <a:cs typeface="Prompt"/>
                  <a:sym typeface="Prompt"/>
                </a:rPr>
                <a:t>user </a:t>
              </a:r>
              <a:r>
                <a:rPr lang="th-TH" sz="1100" dirty="0">
                  <a:latin typeface="Prompt"/>
                  <a:ea typeface="Prompt"/>
                  <a:cs typeface="Prompt"/>
                  <a:sym typeface="Prompt"/>
                </a:rPr>
                <a:t>แจ้งไม่ได้แจ้งว่าเป็น </a:t>
              </a:r>
              <a:r>
                <a:rPr lang="en-US" sz="1100" dirty="0">
                  <a:latin typeface="Prompt"/>
                  <a:ea typeface="Prompt"/>
                  <a:cs typeface="Prompt"/>
                  <a:sym typeface="Prompt"/>
                </a:rPr>
                <a:t>Out of scope</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32" name="pic">
              <a:extLst>
                <a:ext uri="{FF2B5EF4-FFF2-40B4-BE49-F238E27FC236}">
                  <a16:creationId xmlns:a16="http://schemas.microsoft.com/office/drawing/2014/main" id="{F3F84569-A594-4B25-8D6B-4704C2EFD5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33" name="Oval 132">
              <a:extLst>
                <a:ext uri="{FF2B5EF4-FFF2-40B4-BE49-F238E27FC236}">
                  <a16:creationId xmlns:a16="http://schemas.microsoft.com/office/drawing/2014/main" id="{BA0EC440-C955-4CF0-A00D-3E5EC0FDC9B2}"/>
                </a:ext>
              </a:extLst>
            </p:cNvPr>
            <p:cNvSpPr/>
            <p:nvPr/>
          </p:nvSpPr>
          <p:spPr>
            <a:xfrm>
              <a:off x="5139215" y="1755393"/>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200" dirty="0">
                  <a:solidFill>
                    <a:schemeClr val="tx1"/>
                  </a:solidFill>
                  <a:latin typeface="Prompt" panose="00000500000000000000" pitchFamily="2" charset="-34"/>
                  <a:cs typeface="Prompt" panose="00000500000000000000" pitchFamily="2" charset="-34"/>
                </a:rPr>
                <a:t>4</a:t>
              </a:r>
              <a:endParaRPr lang="en-US" sz="1200" dirty="0">
                <a:solidFill>
                  <a:schemeClr val="tx1"/>
                </a:solidFill>
                <a:latin typeface="Prompt" panose="00000500000000000000" pitchFamily="2" charset="-34"/>
                <a:cs typeface="Prompt" panose="00000500000000000000" pitchFamily="2" charset="-34"/>
              </a:endParaRPr>
            </a:p>
          </p:txBody>
        </p:sp>
      </p:grpSp>
      <p:grpSp>
        <p:nvGrpSpPr>
          <p:cNvPr id="134" name="Group 133">
            <a:extLst>
              <a:ext uri="{FF2B5EF4-FFF2-40B4-BE49-F238E27FC236}">
                <a16:creationId xmlns:a16="http://schemas.microsoft.com/office/drawing/2014/main" id="{03910A68-342C-4D36-BE89-125D9084494D}"/>
              </a:ext>
            </a:extLst>
          </p:cNvPr>
          <p:cNvGrpSpPr/>
          <p:nvPr/>
        </p:nvGrpSpPr>
        <p:grpSpPr>
          <a:xfrm>
            <a:off x="9669809" y="632585"/>
            <a:ext cx="2053919" cy="1515649"/>
            <a:chOff x="5028398" y="628991"/>
            <a:chExt cx="2053919" cy="1515649"/>
          </a:xfrm>
        </p:grpSpPr>
        <p:sp>
          <p:nvSpPr>
            <p:cNvPr id="135" name="Google Shape;138;g11d5e0c625f_0_0">
              <a:extLst>
                <a:ext uri="{FF2B5EF4-FFF2-40B4-BE49-F238E27FC236}">
                  <a16:creationId xmlns:a16="http://schemas.microsoft.com/office/drawing/2014/main" id="{106E9C31-9CE6-483A-8AA7-EA08246143C8}"/>
                </a:ext>
              </a:extLst>
            </p:cNvPr>
            <p:cNvSpPr txBox="1"/>
            <p:nvPr/>
          </p:nvSpPr>
          <p:spPr>
            <a:xfrm>
              <a:off x="5129334" y="754657"/>
              <a:ext cx="1952983" cy="1369575"/>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 </a:t>
              </a:r>
              <a:r>
                <a:rPr lang="th-TH" sz="1100" dirty="0">
                  <a:latin typeface="Prompt"/>
                  <a:ea typeface="Prompt"/>
                  <a:cs typeface="Prompt"/>
                  <a:sym typeface="Prompt"/>
                </a:rPr>
                <a:t>มีในเอกสาร </a:t>
              </a:r>
              <a:r>
                <a:rPr lang="en-US" sz="1100" dirty="0">
                  <a:latin typeface="Prompt"/>
                  <a:ea typeface="Prompt"/>
                  <a:cs typeface="Prompt"/>
                  <a:sym typeface="Prompt"/>
                </a:rPr>
                <a:t>PPS </a:t>
              </a:r>
              <a:r>
                <a:rPr lang="th-TH" sz="1100" dirty="0">
                  <a:latin typeface="Prompt"/>
                  <a:ea typeface="Prompt"/>
                  <a:cs typeface="Prompt"/>
                  <a:sym typeface="Prompt"/>
                </a:rPr>
                <a:t>แต่เพิ่ม </a:t>
              </a:r>
              <a:r>
                <a:rPr lang="en-US" sz="1100" dirty="0">
                  <a:latin typeface="Prompt"/>
                  <a:ea typeface="Prompt"/>
                  <a:cs typeface="Prompt"/>
                  <a:sym typeface="Prompt"/>
                </a:rPr>
                <a:t>feature</a:t>
              </a:r>
              <a:br>
                <a:rPr lang="th-TH" sz="1100" dirty="0">
                  <a:latin typeface="Prompt"/>
                  <a:ea typeface="Prompt"/>
                  <a:cs typeface="Prompt"/>
                  <a:sym typeface="Prompt"/>
                </a:rPr>
              </a:br>
              <a:r>
                <a:rPr lang="en-US" sz="1100" dirty="0">
                  <a:latin typeface="Prompt"/>
                  <a:ea typeface="Prompt"/>
                  <a:cs typeface="Prompt"/>
                  <a:sym typeface="Prompt"/>
                </a:rPr>
                <a:t> -</a:t>
              </a:r>
              <a:r>
                <a:rPr lang="th-TH" sz="1100" dirty="0">
                  <a:latin typeface="Prompt"/>
                  <a:ea typeface="Prompt"/>
                  <a:cs typeface="Prompt"/>
                  <a:sym typeface="Prompt"/>
                </a:rPr>
                <a:t> ขณะ </a:t>
              </a:r>
              <a:r>
                <a:rPr lang="en-US" sz="1100" dirty="0">
                  <a:latin typeface="Prompt"/>
                  <a:ea typeface="Prompt"/>
                  <a:cs typeface="Prompt"/>
                  <a:sym typeface="Prompt"/>
                </a:rPr>
                <a:t>user </a:t>
              </a:r>
              <a:r>
                <a:rPr lang="th-TH" sz="1100" dirty="0">
                  <a:latin typeface="Prompt"/>
                  <a:ea typeface="Prompt"/>
                  <a:cs typeface="Prompt"/>
                  <a:sym typeface="Prompt"/>
                </a:rPr>
                <a:t>แจ้งไม่ได้แจ้งว่าเป็น </a:t>
              </a:r>
              <a:r>
                <a:rPr lang="en-US" sz="1100" dirty="0">
                  <a:latin typeface="Prompt"/>
                  <a:ea typeface="Prompt"/>
                  <a:cs typeface="Prompt"/>
                  <a:sym typeface="Prompt"/>
                </a:rPr>
                <a:t>Out of scope</a:t>
              </a:r>
            </a:p>
            <a:p>
              <a:pPr marL="0" lvl="0" indent="0" algn="l" rtl="0">
                <a:spcBef>
                  <a:spcPts val="0"/>
                </a:spcBef>
                <a:spcAft>
                  <a:spcPts val="0"/>
                </a:spcAft>
                <a:buNone/>
              </a:pPr>
              <a:endParaRPr lang="en-US" sz="1100" b="1"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36" name="pic">
              <a:extLst>
                <a:ext uri="{FF2B5EF4-FFF2-40B4-BE49-F238E27FC236}">
                  <a16:creationId xmlns:a16="http://schemas.microsoft.com/office/drawing/2014/main" id="{6105F83C-9230-45E8-B45B-24780FC886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37" name="Oval 136">
              <a:extLst>
                <a:ext uri="{FF2B5EF4-FFF2-40B4-BE49-F238E27FC236}">
                  <a16:creationId xmlns:a16="http://schemas.microsoft.com/office/drawing/2014/main" id="{E76A5A0D-68F4-4AD9-9CAC-5DB22547C61E}"/>
                </a:ext>
              </a:extLst>
            </p:cNvPr>
            <p:cNvSpPr/>
            <p:nvPr/>
          </p:nvSpPr>
          <p:spPr>
            <a:xfrm>
              <a:off x="5113739" y="1746202"/>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200" dirty="0">
                  <a:solidFill>
                    <a:schemeClr val="tx1"/>
                  </a:solidFill>
                  <a:latin typeface="Prompt" panose="00000500000000000000" pitchFamily="2" charset="-34"/>
                  <a:cs typeface="Prompt" panose="00000500000000000000" pitchFamily="2" charset="-34"/>
                </a:rPr>
                <a:t>5</a:t>
              </a:r>
              <a:endParaRPr lang="en-US" sz="1200" dirty="0">
                <a:solidFill>
                  <a:schemeClr val="tx1"/>
                </a:solidFill>
                <a:latin typeface="Prompt" panose="00000500000000000000" pitchFamily="2" charset="-34"/>
                <a:cs typeface="Prompt" panose="00000500000000000000" pitchFamily="2" charset="-34"/>
              </a:endParaRPr>
            </a:p>
          </p:txBody>
        </p:sp>
      </p:grpSp>
      <p:grpSp>
        <p:nvGrpSpPr>
          <p:cNvPr id="138" name="Group 137">
            <a:extLst>
              <a:ext uri="{FF2B5EF4-FFF2-40B4-BE49-F238E27FC236}">
                <a16:creationId xmlns:a16="http://schemas.microsoft.com/office/drawing/2014/main" id="{0D087B56-A8D2-4F72-BD0D-D0222D620019}"/>
              </a:ext>
            </a:extLst>
          </p:cNvPr>
          <p:cNvGrpSpPr/>
          <p:nvPr/>
        </p:nvGrpSpPr>
        <p:grpSpPr>
          <a:xfrm>
            <a:off x="9669809" y="2237531"/>
            <a:ext cx="2053919" cy="1186629"/>
            <a:chOff x="5028398" y="628991"/>
            <a:chExt cx="2053919" cy="1186629"/>
          </a:xfrm>
        </p:grpSpPr>
        <p:sp>
          <p:nvSpPr>
            <p:cNvPr id="139" name="Google Shape;138;g11d5e0c625f_0_0">
              <a:extLst>
                <a:ext uri="{FF2B5EF4-FFF2-40B4-BE49-F238E27FC236}">
                  <a16:creationId xmlns:a16="http://schemas.microsoft.com/office/drawing/2014/main" id="{10557906-C202-4CDD-AF2E-D319827C1B08}"/>
                </a:ext>
              </a:extLst>
            </p:cNvPr>
            <p:cNvSpPr txBox="1"/>
            <p:nvPr/>
          </p:nvSpPr>
          <p:spPr>
            <a:xfrm>
              <a:off x="5129334" y="754657"/>
              <a:ext cx="1952983" cy="861744"/>
            </a:xfrm>
            <a:prstGeom prst="rect">
              <a:avLst/>
            </a:prstGeom>
            <a:solidFill>
              <a:srgbClr val="ECEEFF"/>
            </a:solid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sz="1100" b="1" dirty="0">
                  <a:latin typeface="Prompt"/>
                  <a:ea typeface="Prompt"/>
                  <a:cs typeface="Prompt"/>
                  <a:sym typeface="Prompt"/>
                </a:rPr>
              </a:br>
              <a:r>
                <a:rPr lang="en-US" sz="1100" b="1" dirty="0">
                  <a:latin typeface="Prompt"/>
                  <a:ea typeface="Prompt"/>
                  <a:cs typeface="Prompt"/>
                  <a:sym typeface="Prompt"/>
                </a:rPr>
                <a:t> </a:t>
              </a:r>
              <a:r>
                <a:rPr lang="en-US" sz="1100" dirty="0">
                  <a:latin typeface="Prompt"/>
                  <a:ea typeface="Prompt"/>
                  <a:cs typeface="Prompt"/>
                  <a:sym typeface="Prompt"/>
                </a:rPr>
                <a:t>-</a:t>
              </a:r>
              <a:r>
                <a:rPr lang="en-US" sz="1100" b="1" dirty="0">
                  <a:latin typeface="Prompt"/>
                  <a:ea typeface="Prompt"/>
                  <a:cs typeface="Prompt"/>
                  <a:sym typeface="Prompt"/>
                </a:rPr>
                <a:t> </a:t>
              </a:r>
              <a:r>
                <a:rPr lang="th-TH" sz="1100" dirty="0">
                  <a:latin typeface="Prompt"/>
                  <a:ea typeface="Prompt"/>
                  <a:cs typeface="Prompt"/>
                  <a:sym typeface="Prompt"/>
                </a:rPr>
                <a:t>ประเมินผิดพลาด</a:t>
              </a:r>
            </a:p>
            <a:p>
              <a:pPr marL="0" lvl="0" indent="0" algn="l" rtl="0">
                <a:spcBef>
                  <a:spcPts val="0"/>
                </a:spcBef>
                <a:spcAft>
                  <a:spcPts val="0"/>
                </a:spcAft>
                <a:buNone/>
              </a:pPr>
              <a:endParaRPr lang="th-TH" sz="1100" dirty="0">
                <a:latin typeface="Prompt"/>
                <a:ea typeface="Prompt"/>
                <a:cs typeface="Prompt"/>
                <a:sym typeface="Prompt"/>
              </a:endParaRPr>
            </a:p>
            <a:p>
              <a:pPr marL="0" lvl="0" indent="0" algn="l" rtl="0">
                <a:spcBef>
                  <a:spcPts val="0"/>
                </a:spcBef>
                <a:spcAft>
                  <a:spcPts val="0"/>
                </a:spcAft>
                <a:buNone/>
              </a:pPr>
              <a:endParaRPr sz="1100" b="1" dirty="0">
                <a:latin typeface="Prompt"/>
                <a:ea typeface="Prompt"/>
                <a:cs typeface="Prompt"/>
                <a:sym typeface="Prompt"/>
              </a:endParaRPr>
            </a:p>
          </p:txBody>
        </p:sp>
        <p:pic>
          <p:nvPicPr>
            <p:cNvPr id="140" name="pic">
              <a:extLst>
                <a:ext uri="{FF2B5EF4-FFF2-40B4-BE49-F238E27FC236}">
                  <a16:creationId xmlns:a16="http://schemas.microsoft.com/office/drawing/2014/main" id="{E0DDC4C6-7910-45C7-8FB5-534F0EB934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28398" y="628991"/>
              <a:ext cx="380000" cy="380000"/>
            </a:xfrm>
            <a:prstGeom prst="rect">
              <a:avLst/>
            </a:prstGeom>
          </p:spPr>
        </p:pic>
        <p:sp useBgFill="1">
          <p:nvSpPr>
            <p:cNvPr id="141" name="Oval 140">
              <a:extLst>
                <a:ext uri="{FF2B5EF4-FFF2-40B4-BE49-F238E27FC236}">
                  <a16:creationId xmlns:a16="http://schemas.microsoft.com/office/drawing/2014/main" id="{5BAF20D9-9853-4CBF-A786-E9C36B2CDEAC}"/>
                </a:ext>
              </a:extLst>
            </p:cNvPr>
            <p:cNvSpPr/>
            <p:nvPr/>
          </p:nvSpPr>
          <p:spPr>
            <a:xfrm>
              <a:off x="5129334" y="1417182"/>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sz="1200" dirty="0">
                  <a:solidFill>
                    <a:schemeClr val="tx1"/>
                  </a:solidFill>
                  <a:latin typeface="Prompt" panose="00000500000000000000" pitchFamily="2" charset="-34"/>
                  <a:cs typeface="Prompt" panose="00000500000000000000" pitchFamily="2" charset="-34"/>
                </a:rPr>
                <a:t>6</a:t>
              </a:r>
              <a:endParaRPr lang="en-US" sz="1200" dirty="0">
                <a:solidFill>
                  <a:schemeClr val="tx1"/>
                </a:solidFill>
                <a:latin typeface="Prompt" panose="00000500000000000000" pitchFamily="2" charset="-34"/>
                <a:cs typeface="Prompt" panose="00000500000000000000" pitchFamily="2" charset="-34"/>
              </a:endParaRPr>
            </a:p>
          </p:txBody>
        </p:sp>
      </p:grpSp>
      <p:sp>
        <p:nvSpPr>
          <p:cNvPr id="142" name="Rectangle: Rounded Corners 141">
            <a:extLst>
              <a:ext uri="{FF2B5EF4-FFF2-40B4-BE49-F238E27FC236}">
                <a16:creationId xmlns:a16="http://schemas.microsoft.com/office/drawing/2014/main" id="{23E245A2-FCA8-4A06-83BD-85FB1C7B8A5D}"/>
              </a:ext>
            </a:extLst>
          </p:cNvPr>
          <p:cNvSpPr/>
          <p:nvPr/>
        </p:nvSpPr>
        <p:spPr>
          <a:xfrm>
            <a:off x="4977395" y="296200"/>
            <a:ext cx="7079410" cy="322465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Google Shape;403;p9">
            <a:extLst>
              <a:ext uri="{FF2B5EF4-FFF2-40B4-BE49-F238E27FC236}">
                <a16:creationId xmlns:a16="http://schemas.microsoft.com/office/drawing/2014/main" id="{F6A75F30-2DAC-4067-A588-2F57C90AE468}"/>
              </a:ext>
            </a:extLst>
          </p:cNvPr>
          <p:cNvSpPr txBox="1">
            <a:spLocks/>
          </p:cNvSpPr>
          <p:nvPr/>
        </p:nvSpPr>
        <p:spPr>
          <a:xfrm>
            <a:off x="5396614" y="296200"/>
            <a:ext cx="3347849" cy="2307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000"/>
            </a:pPr>
            <a:r>
              <a:rPr lang="en-US" sz="1300" b="1" dirty="0">
                <a:solidFill>
                  <a:schemeClr val="bg2">
                    <a:lumMod val="60000"/>
                    <a:lumOff val="40000"/>
                  </a:schemeClr>
                </a:solidFill>
                <a:latin typeface="Prompt"/>
                <a:ea typeface="Prompt"/>
                <a:cs typeface="Prompt"/>
                <a:sym typeface="Prompt"/>
              </a:rPr>
              <a:t>Note</a:t>
            </a: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300" b="1" dirty="0">
              <a:solidFill>
                <a:schemeClr val="bg2">
                  <a:lumMod val="60000"/>
                  <a:lumOff val="40000"/>
                </a:schemeClr>
              </a:solidFill>
              <a:latin typeface="Prompt"/>
              <a:ea typeface="Prompt"/>
              <a:cs typeface="Prompt"/>
              <a:sym typeface="Prompt"/>
            </a:endParaRPr>
          </a:p>
          <a:p>
            <a:pPr>
              <a:buClr>
                <a:schemeClr val="dk1"/>
              </a:buClr>
              <a:buSzPts val="2000"/>
            </a:pPr>
            <a:endParaRPr lang="en-US" sz="1700" b="1" dirty="0">
              <a:solidFill>
                <a:schemeClr val="bg2">
                  <a:lumMod val="60000"/>
                  <a:lumOff val="40000"/>
                </a:schemeClr>
              </a:solidFill>
              <a:latin typeface="Prompt"/>
              <a:ea typeface="Prompt"/>
              <a:cs typeface="Prompt"/>
              <a:sym typeface="Prompt"/>
            </a:endParaRPr>
          </a:p>
          <a:p>
            <a:pPr>
              <a:buClr>
                <a:schemeClr val="dk1"/>
              </a:buClr>
              <a:buSzPts val="2000"/>
            </a:pPr>
            <a:endParaRPr lang="en-US" sz="1700" b="1" dirty="0">
              <a:solidFill>
                <a:schemeClr val="bg2">
                  <a:lumMod val="60000"/>
                  <a:lumOff val="40000"/>
                </a:schemeClr>
              </a:solidFill>
              <a:latin typeface="Prompt"/>
              <a:ea typeface="Prompt"/>
              <a:cs typeface="Prompt"/>
              <a:sym typeface="Prompt"/>
            </a:endParaRPr>
          </a:p>
          <a:p>
            <a:pPr>
              <a:buClr>
                <a:schemeClr val="dk1"/>
              </a:buClr>
              <a:buSzPts val="2000"/>
            </a:pPr>
            <a:endParaRPr lang="en-US" sz="1700" b="1" dirty="0">
              <a:solidFill>
                <a:schemeClr val="bg2">
                  <a:lumMod val="60000"/>
                  <a:lumOff val="40000"/>
                </a:schemeClr>
              </a:solidFill>
              <a:latin typeface="Prompt"/>
              <a:ea typeface="Prompt"/>
              <a:cs typeface="Prompt"/>
              <a:sym typeface="Prompt"/>
            </a:endParaRPr>
          </a:p>
        </p:txBody>
      </p:sp>
    </p:spTree>
    <p:extLst>
      <p:ext uri="{BB962C8B-B14F-4D97-AF65-F5344CB8AC3E}">
        <p14:creationId xmlns:p14="http://schemas.microsoft.com/office/powerpoint/2010/main" val="83238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FDAD60-6710-4EF0-B8E2-1973D6164083}"/>
              </a:ext>
            </a:extLst>
          </p:cNvPr>
          <p:cNvSpPr txBox="1"/>
          <p:nvPr/>
        </p:nvSpPr>
        <p:spPr>
          <a:xfrm>
            <a:off x="499249" y="174252"/>
            <a:ext cx="6698834" cy="369332"/>
          </a:xfrm>
          <a:prstGeom prst="rect">
            <a:avLst/>
          </a:prstGeom>
          <a:noFill/>
        </p:spPr>
        <p:txBody>
          <a:bodyPr wrap="square">
            <a:spAutoFit/>
          </a:bodyPr>
          <a:lstStyle/>
          <a:p>
            <a:pPr rtl="0">
              <a:spcBef>
                <a:spcPts val="0"/>
              </a:spcBef>
              <a:spcAft>
                <a:spcPts val="0"/>
              </a:spcAft>
            </a:pPr>
            <a:r>
              <a:rPr lang="th-TH" sz="1800" b="1" dirty="0">
                <a:latin typeface="Prompt"/>
                <a:ea typeface="Prompt"/>
                <a:cs typeface="Prompt"/>
                <a:sym typeface="Prompt"/>
              </a:rPr>
              <a:t>เปลี่ยนวิธีการ </a:t>
            </a:r>
            <a:r>
              <a:rPr lang="en-US" sz="1800" b="1" dirty="0">
                <a:latin typeface="Prompt"/>
                <a:ea typeface="Prompt"/>
                <a:cs typeface="Prompt"/>
                <a:sym typeface="Prompt"/>
              </a:rPr>
              <a:t>Input </a:t>
            </a:r>
            <a:r>
              <a:rPr lang="th-TH" sz="1800" b="1" dirty="0">
                <a:latin typeface="Prompt"/>
                <a:ea typeface="Prompt"/>
                <a:cs typeface="Prompt"/>
                <a:sym typeface="Prompt"/>
              </a:rPr>
              <a:t>ข้อมูลจาก </a:t>
            </a:r>
            <a:r>
              <a:rPr lang="en-US" sz="1800" b="1" dirty="0">
                <a:latin typeface="Prompt"/>
                <a:ea typeface="Prompt"/>
                <a:cs typeface="Prompt"/>
                <a:sym typeface="Prompt"/>
              </a:rPr>
              <a:t>Web To Excel (</a:t>
            </a:r>
            <a:r>
              <a:rPr lang="th-TH" sz="1800" b="1" dirty="0">
                <a:latin typeface="Prompt"/>
                <a:ea typeface="Prompt"/>
                <a:cs typeface="Prompt"/>
                <a:sym typeface="Prompt"/>
              </a:rPr>
              <a:t>รายละเอียด</a:t>
            </a:r>
            <a:r>
              <a:rPr lang="en-US" sz="1800" b="1" dirty="0">
                <a:latin typeface="Prompt"/>
                <a:ea typeface="Prompt"/>
                <a:cs typeface="Prompt"/>
                <a:sym typeface="Prompt"/>
              </a:rPr>
              <a:t>)</a:t>
            </a:r>
            <a:endParaRPr lang="en-US" sz="1800" b="1" i="0" u="none" strike="noStrike" dirty="0">
              <a:solidFill>
                <a:srgbClr val="000000"/>
              </a:solidFill>
              <a:effectLst/>
              <a:latin typeface="Prompt" panose="00000500000000000000" pitchFamily="2" charset="-34"/>
              <a:cs typeface="Prompt" panose="00000500000000000000" pitchFamily="2" charset="-34"/>
            </a:endParaRPr>
          </a:p>
        </p:txBody>
      </p:sp>
      <p:sp useBgFill="1">
        <p:nvSpPr>
          <p:cNvPr id="40" name="Oval 39">
            <a:extLst>
              <a:ext uri="{FF2B5EF4-FFF2-40B4-BE49-F238E27FC236}">
                <a16:creationId xmlns:a16="http://schemas.microsoft.com/office/drawing/2014/main" id="{82D2CD2D-CEE7-4BA3-9193-2F7C7451DD3E}"/>
              </a:ext>
            </a:extLst>
          </p:cNvPr>
          <p:cNvSpPr/>
          <p:nvPr/>
        </p:nvSpPr>
        <p:spPr>
          <a:xfrm>
            <a:off x="110474" y="112928"/>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13" name="Picture 12">
            <a:extLst>
              <a:ext uri="{FF2B5EF4-FFF2-40B4-BE49-F238E27FC236}">
                <a16:creationId xmlns:a16="http://schemas.microsoft.com/office/drawing/2014/main" id="{9F81729B-0922-4E36-B5E7-641C48C76E66}"/>
              </a:ext>
            </a:extLst>
          </p:cNvPr>
          <p:cNvPicPr>
            <a:picLocks noChangeAspect="1"/>
          </p:cNvPicPr>
          <p:nvPr/>
        </p:nvPicPr>
        <p:blipFill>
          <a:blip r:embed="rId2"/>
          <a:stretch>
            <a:fillRect/>
          </a:stretch>
        </p:blipFill>
        <p:spPr>
          <a:xfrm>
            <a:off x="221847" y="908795"/>
            <a:ext cx="11538645" cy="3981704"/>
          </a:xfrm>
          <a:prstGeom prst="rect">
            <a:avLst/>
          </a:prstGeom>
        </p:spPr>
      </p:pic>
    </p:spTree>
    <p:extLst>
      <p:ext uri="{BB962C8B-B14F-4D97-AF65-F5344CB8AC3E}">
        <p14:creationId xmlns:p14="http://schemas.microsoft.com/office/powerpoint/2010/main" val="811330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FDAD60-6710-4EF0-B8E2-1973D6164083}"/>
              </a:ext>
            </a:extLst>
          </p:cNvPr>
          <p:cNvSpPr txBox="1"/>
          <p:nvPr/>
        </p:nvSpPr>
        <p:spPr>
          <a:xfrm>
            <a:off x="499249" y="174252"/>
            <a:ext cx="6698834" cy="369332"/>
          </a:xfrm>
          <a:prstGeom prst="rect">
            <a:avLst/>
          </a:prstGeom>
          <a:noFill/>
        </p:spPr>
        <p:txBody>
          <a:bodyPr wrap="square">
            <a:spAutoFit/>
          </a:bodyPr>
          <a:lstStyle/>
          <a:p>
            <a:pPr rtl="0">
              <a:spcBef>
                <a:spcPts val="0"/>
              </a:spcBef>
              <a:spcAft>
                <a:spcPts val="0"/>
              </a:spcAft>
            </a:pPr>
            <a:r>
              <a:rPr lang="th-TH" sz="1800" b="1" dirty="0">
                <a:latin typeface="Prompt"/>
                <a:ea typeface="Prompt"/>
                <a:cs typeface="Prompt"/>
                <a:sym typeface="Prompt"/>
              </a:rPr>
              <a:t>เปลี่ยนวิธีเดิมคำนวณใน </a:t>
            </a:r>
            <a:r>
              <a:rPr lang="en-US" sz="1800" b="1" dirty="0">
                <a:latin typeface="Prompt"/>
                <a:ea typeface="Prompt"/>
                <a:cs typeface="Prompt"/>
                <a:sym typeface="Prompt"/>
              </a:rPr>
              <a:t>Excel </a:t>
            </a:r>
            <a:r>
              <a:rPr lang="th-TH" sz="1800" b="1" dirty="0">
                <a:latin typeface="Prompt"/>
                <a:ea typeface="Prompt"/>
                <a:cs typeface="Prompt"/>
                <a:sym typeface="Prompt"/>
              </a:rPr>
              <a:t>เป็นคำนวณใน </a:t>
            </a:r>
            <a:r>
              <a:rPr lang="en-US" sz="1800" b="1" dirty="0">
                <a:latin typeface="Prompt"/>
                <a:ea typeface="Prompt"/>
                <a:cs typeface="Prompt"/>
                <a:sym typeface="Prompt"/>
              </a:rPr>
              <a:t>Web</a:t>
            </a:r>
            <a:r>
              <a:rPr lang="th-TH" sz="1800" b="1" dirty="0">
                <a:latin typeface="Prompt"/>
                <a:ea typeface="Prompt"/>
                <a:cs typeface="Prompt"/>
                <a:sym typeface="Prompt"/>
              </a:rPr>
              <a:t> </a:t>
            </a:r>
            <a:r>
              <a:rPr lang="en-US" sz="1800" b="1" dirty="0">
                <a:latin typeface="Prompt"/>
                <a:ea typeface="Prompt"/>
                <a:cs typeface="Prompt"/>
                <a:sym typeface="Prompt"/>
              </a:rPr>
              <a:t>(</a:t>
            </a:r>
            <a:r>
              <a:rPr lang="th-TH" sz="1800" b="1" dirty="0">
                <a:latin typeface="Prompt"/>
                <a:ea typeface="Prompt"/>
                <a:cs typeface="Prompt"/>
                <a:sym typeface="Prompt"/>
              </a:rPr>
              <a:t>รายละเอียด</a:t>
            </a:r>
            <a:r>
              <a:rPr lang="en-US" sz="1800" b="1" dirty="0">
                <a:latin typeface="Prompt"/>
                <a:ea typeface="Prompt"/>
                <a:cs typeface="Prompt"/>
                <a:sym typeface="Prompt"/>
              </a:rPr>
              <a:t>)</a:t>
            </a:r>
            <a:endParaRPr lang="en-US" sz="1800" b="1" i="0" u="none" strike="noStrike" dirty="0">
              <a:solidFill>
                <a:srgbClr val="000000"/>
              </a:solidFill>
              <a:effectLst/>
              <a:latin typeface="Prompt" panose="00000500000000000000" pitchFamily="2" charset="-34"/>
              <a:cs typeface="Prompt" panose="00000500000000000000" pitchFamily="2" charset="-34"/>
            </a:endParaRPr>
          </a:p>
        </p:txBody>
      </p:sp>
      <p:sp useBgFill="1">
        <p:nvSpPr>
          <p:cNvPr id="40" name="Oval 39">
            <a:extLst>
              <a:ext uri="{FF2B5EF4-FFF2-40B4-BE49-F238E27FC236}">
                <a16:creationId xmlns:a16="http://schemas.microsoft.com/office/drawing/2014/main" id="{82D2CD2D-CEE7-4BA3-9193-2F7C7451DD3E}"/>
              </a:ext>
            </a:extLst>
          </p:cNvPr>
          <p:cNvSpPr/>
          <p:nvPr/>
        </p:nvSpPr>
        <p:spPr>
          <a:xfrm>
            <a:off x="110474" y="112928"/>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10" name="Picture 9">
            <a:extLst>
              <a:ext uri="{FF2B5EF4-FFF2-40B4-BE49-F238E27FC236}">
                <a16:creationId xmlns:a16="http://schemas.microsoft.com/office/drawing/2014/main" id="{FC2E5F73-0361-45E5-8821-1143CA67E10A}"/>
              </a:ext>
            </a:extLst>
          </p:cNvPr>
          <p:cNvPicPr>
            <a:picLocks noChangeAspect="1"/>
          </p:cNvPicPr>
          <p:nvPr/>
        </p:nvPicPr>
        <p:blipFill>
          <a:blip r:embed="rId2"/>
          <a:stretch>
            <a:fillRect/>
          </a:stretch>
        </p:blipFill>
        <p:spPr>
          <a:xfrm>
            <a:off x="208386" y="1123564"/>
            <a:ext cx="11775227" cy="1496346"/>
          </a:xfrm>
          <a:prstGeom prst="rect">
            <a:avLst/>
          </a:prstGeom>
        </p:spPr>
      </p:pic>
    </p:spTree>
    <p:extLst>
      <p:ext uri="{BB962C8B-B14F-4D97-AF65-F5344CB8AC3E}">
        <p14:creationId xmlns:p14="http://schemas.microsoft.com/office/powerpoint/2010/main" val="273564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FDAD60-6710-4EF0-B8E2-1973D6164083}"/>
              </a:ext>
            </a:extLst>
          </p:cNvPr>
          <p:cNvSpPr txBox="1"/>
          <p:nvPr/>
        </p:nvSpPr>
        <p:spPr>
          <a:xfrm>
            <a:off x="499249" y="174252"/>
            <a:ext cx="6698834" cy="369332"/>
          </a:xfrm>
          <a:prstGeom prst="rect">
            <a:avLst/>
          </a:prstGeom>
          <a:noFill/>
        </p:spPr>
        <p:txBody>
          <a:bodyPr wrap="square">
            <a:spAutoFit/>
          </a:bodyPr>
          <a:lstStyle/>
          <a:p>
            <a:pPr rtl="0">
              <a:spcBef>
                <a:spcPts val="0"/>
              </a:spcBef>
              <a:spcAft>
                <a:spcPts val="0"/>
              </a:spcAft>
            </a:pPr>
            <a:r>
              <a:rPr lang="th-TH" sz="1800" b="1" dirty="0">
                <a:latin typeface="Prompt"/>
                <a:ea typeface="Prompt"/>
                <a:cs typeface="Prompt"/>
                <a:sym typeface="Prompt"/>
              </a:rPr>
              <a:t>เพิ่ม </a:t>
            </a:r>
            <a:r>
              <a:rPr lang="en-US" sz="1800" b="1" dirty="0">
                <a:latin typeface="Prompt"/>
                <a:ea typeface="Prompt"/>
                <a:cs typeface="Prompt"/>
                <a:sym typeface="Prompt"/>
              </a:rPr>
              <a:t>Feature </a:t>
            </a:r>
            <a:r>
              <a:rPr lang="th-TH" sz="1800" b="1" dirty="0">
                <a:latin typeface="Prompt"/>
                <a:ea typeface="Prompt"/>
                <a:cs typeface="Prompt"/>
                <a:sym typeface="Prompt"/>
              </a:rPr>
              <a:t>ให้ระบบ </a:t>
            </a:r>
            <a:r>
              <a:rPr lang="en-US" sz="1800" b="1" dirty="0">
                <a:latin typeface="Prompt"/>
                <a:ea typeface="Prompt"/>
                <a:cs typeface="Prompt"/>
                <a:sym typeface="Prompt"/>
              </a:rPr>
              <a:t>Config Formular </a:t>
            </a:r>
            <a:r>
              <a:rPr lang="th-TH" sz="1800" b="1" dirty="0">
                <a:latin typeface="Prompt"/>
                <a:ea typeface="Prompt"/>
                <a:cs typeface="Prompt"/>
                <a:sym typeface="Prompt"/>
              </a:rPr>
              <a:t>ได้</a:t>
            </a:r>
            <a:r>
              <a:rPr lang="en-US" sz="1800" b="1" dirty="0">
                <a:latin typeface="Prompt"/>
                <a:ea typeface="Prompt"/>
                <a:cs typeface="Prompt"/>
                <a:sym typeface="Prompt"/>
              </a:rPr>
              <a:t> (</a:t>
            </a:r>
            <a:r>
              <a:rPr lang="th-TH" sz="1800" b="1" dirty="0">
                <a:latin typeface="Prompt"/>
                <a:ea typeface="Prompt"/>
                <a:cs typeface="Prompt"/>
                <a:sym typeface="Prompt"/>
              </a:rPr>
              <a:t>รายละเอียด</a:t>
            </a:r>
            <a:r>
              <a:rPr lang="en-US" sz="1800" b="1" dirty="0">
                <a:latin typeface="Prompt"/>
                <a:ea typeface="Prompt"/>
                <a:cs typeface="Prompt"/>
                <a:sym typeface="Prompt"/>
              </a:rPr>
              <a:t>)</a:t>
            </a:r>
            <a:endParaRPr lang="en-US" sz="1800" b="1" i="0" u="none" strike="noStrike" dirty="0">
              <a:solidFill>
                <a:srgbClr val="000000"/>
              </a:solidFill>
              <a:effectLst/>
              <a:latin typeface="Prompt" panose="00000500000000000000" pitchFamily="2" charset="-34"/>
              <a:cs typeface="Prompt" panose="00000500000000000000" pitchFamily="2" charset="-34"/>
            </a:endParaRPr>
          </a:p>
        </p:txBody>
      </p:sp>
      <p:sp useBgFill="1">
        <p:nvSpPr>
          <p:cNvPr id="40" name="Oval 39">
            <a:extLst>
              <a:ext uri="{FF2B5EF4-FFF2-40B4-BE49-F238E27FC236}">
                <a16:creationId xmlns:a16="http://schemas.microsoft.com/office/drawing/2014/main" id="{82D2CD2D-CEE7-4BA3-9193-2F7C7451DD3E}"/>
              </a:ext>
            </a:extLst>
          </p:cNvPr>
          <p:cNvSpPr/>
          <p:nvPr/>
        </p:nvSpPr>
        <p:spPr>
          <a:xfrm>
            <a:off x="110474" y="112928"/>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latin typeface="Prompt" panose="00000500000000000000" pitchFamily="2" charset="-34"/>
                <a:cs typeface="Prompt" panose="00000500000000000000" pitchFamily="2" charset="-34"/>
              </a:rPr>
              <a:t>3</a:t>
            </a:r>
            <a:endParaRPr lang="en-US" dirty="0">
              <a:solidFill>
                <a:schemeClr val="tx1"/>
              </a:solidFill>
              <a:latin typeface="Prompt" panose="00000500000000000000" pitchFamily="2" charset="-34"/>
              <a:cs typeface="Prompt" panose="00000500000000000000" pitchFamily="2" charset="-34"/>
            </a:endParaRPr>
          </a:p>
        </p:txBody>
      </p:sp>
      <p:pic>
        <p:nvPicPr>
          <p:cNvPr id="3" name="Picture 2">
            <a:extLst>
              <a:ext uri="{FF2B5EF4-FFF2-40B4-BE49-F238E27FC236}">
                <a16:creationId xmlns:a16="http://schemas.microsoft.com/office/drawing/2014/main" id="{C842BC7A-7634-445C-958C-33F87DDB38BC}"/>
              </a:ext>
            </a:extLst>
          </p:cNvPr>
          <p:cNvPicPr>
            <a:picLocks noChangeAspect="1"/>
          </p:cNvPicPr>
          <p:nvPr/>
        </p:nvPicPr>
        <p:blipFill>
          <a:blip r:embed="rId2"/>
          <a:stretch>
            <a:fillRect/>
          </a:stretch>
        </p:blipFill>
        <p:spPr>
          <a:xfrm>
            <a:off x="392267" y="1116104"/>
            <a:ext cx="11407465" cy="1657918"/>
          </a:xfrm>
          <a:prstGeom prst="rect">
            <a:avLst/>
          </a:prstGeom>
        </p:spPr>
      </p:pic>
    </p:spTree>
    <p:extLst>
      <p:ext uri="{BB962C8B-B14F-4D97-AF65-F5344CB8AC3E}">
        <p14:creationId xmlns:p14="http://schemas.microsoft.com/office/powerpoint/2010/main" val="88596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FDAD60-6710-4EF0-B8E2-1973D6164083}"/>
              </a:ext>
            </a:extLst>
          </p:cNvPr>
          <p:cNvSpPr txBox="1"/>
          <p:nvPr/>
        </p:nvSpPr>
        <p:spPr>
          <a:xfrm>
            <a:off x="499249" y="174252"/>
            <a:ext cx="6698834" cy="369332"/>
          </a:xfrm>
          <a:prstGeom prst="rect">
            <a:avLst/>
          </a:prstGeom>
          <a:noFill/>
        </p:spPr>
        <p:txBody>
          <a:bodyPr wrap="square">
            <a:spAutoFit/>
          </a:bodyPr>
          <a:lstStyle/>
          <a:p>
            <a:pPr rtl="0">
              <a:spcBef>
                <a:spcPts val="0"/>
              </a:spcBef>
              <a:spcAft>
                <a:spcPts val="0"/>
              </a:spcAft>
            </a:pPr>
            <a:r>
              <a:rPr lang="th-TH" sz="1800" b="1" dirty="0">
                <a:latin typeface="Prompt"/>
                <a:ea typeface="Prompt"/>
                <a:cs typeface="Prompt"/>
                <a:sym typeface="Prompt"/>
              </a:rPr>
              <a:t>ทำ</a:t>
            </a:r>
            <a:r>
              <a:rPr lang="en-US" sz="1800" b="1" dirty="0">
                <a:latin typeface="Prompt"/>
                <a:ea typeface="Prompt"/>
                <a:cs typeface="Prompt"/>
                <a:sym typeface="Prompt"/>
              </a:rPr>
              <a:t> Merge </a:t>
            </a:r>
            <a:r>
              <a:rPr lang="en-US" sz="1800" b="1" dirty="0" err="1">
                <a:latin typeface="Prompt"/>
                <a:ea typeface="Prompt"/>
                <a:cs typeface="Prompt"/>
                <a:sym typeface="Prompt"/>
              </a:rPr>
              <a:t>Allo</a:t>
            </a:r>
            <a:r>
              <a:rPr lang="en-US" sz="1800" b="1" dirty="0">
                <a:latin typeface="Prompt"/>
                <a:ea typeface="Prompt"/>
                <a:cs typeface="Prompt"/>
                <a:sym typeface="Prompt"/>
              </a:rPr>
              <a:t> On web</a:t>
            </a:r>
            <a:endParaRPr lang="en-US" sz="1800" b="1" i="0" u="none" strike="noStrike" dirty="0">
              <a:solidFill>
                <a:srgbClr val="000000"/>
              </a:solidFill>
              <a:effectLst/>
              <a:latin typeface="Prompt" panose="00000500000000000000" pitchFamily="2" charset="-34"/>
              <a:cs typeface="Prompt" panose="00000500000000000000" pitchFamily="2" charset="-34"/>
            </a:endParaRPr>
          </a:p>
        </p:txBody>
      </p:sp>
      <p:sp useBgFill="1">
        <p:nvSpPr>
          <p:cNvPr id="40" name="Oval 39">
            <a:extLst>
              <a:ext uri="{FF2B5EF4-FFF2-40B4-BE49-F238E27FC236}">
                <a16:creationId xmlns:a16="http://schemas.microsoft.com/office/drawing/2014/main" id="{82D2CD2D-CEE7-4BA3-9193-2F7C7451DD3E}"/>
              </a:ext>
            </a:extLst>
          </p:cNvPr>
          <p:cNvSpPr/>
          <p:nvPr/>
        </p:nvSpPr>
        <p:spPr>
          <a:xfrm>
            <a:off x="110474" y="112928"/>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rompt" panose="00000500000000000000" pitchFamily="2" charset="-34"/>
                <a:cs typeface="Prompt" panose="00000500000000000000" pitchFamily="2" charset="-34"/>
              </a:rPr>
              <a:t>4</a:t>
            </a:r>
          </a:p>
        </p:txBody>
      </p:sp>
      <p:pic>
        <p:nvPicPr>
          <p:cNvPr id="3" name="Picture 2">
            <a:extLst>
              <a:ext uri="{FF2B5EF4-FFF2-40B4-BE49-F238E27FC236}">
                <a16:creationId xmlns:a16="http://schemas.microsoft.com/office/drawing/2014/main" id="{15ABD77E-2F82-4CC9-849D-C62E1ECA8674}"/>
              </a:ext>
            </a:extLst>
          </p:cNvPr>
          <p:cNvPicPr>
            <a:picLocks noChangeAspect="1"/>
          </p:cNvPicPr>
          <p:nvPr/>
        </p:nvPicPr>
        <p:blipFill>
          <a:blip r:embed="rId2"/>
          <a:stretch>
            <a:fillRect/>
          </a:stretch>
        </p:blipFill>
        <p:spPr>
          <a:xfrm>
            <a:off x="321094" y="1196232"/>
            <a:ext cx="11388364" cy="1475048"/>
          </a:xfrm>
          <a:prstGeom prst="rect">
            <a:avLst/>
          </a:prstGeom>
        </p:spPr>
      </p:pic>
    </p:spTree>
    <p:extLst>
      <p:ext uri="{BB962C8B-B14F-4D97-AF65-F5344CB8AC3E}">
        <p14:creationId xmlns:p14="http://schemas.microsoft.com/office/powerpoint/2010/main" val="4009556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FDAD60-6710-4EF0-B8E2-1973D6164083}"/>
              </a:ext>
            </a:extLst>
          </p:cNvPr>
          <p:cNvSpPr txBox="1"/>
          <p:nvPr/>
        </p:nvSpPr>
        <p:spPr>
          <a:xfrm>
            <a:off x="499249" y="174252"/>
            <a:ext cx="6698834" cy="369332"/>
          </a:xfrm>
          <a:prstGeom prst="rect">
            <a:avLst/>
          </a:prstGeom>
          <a:noFill/>
        </p:spPr>
        <p:txBody>
          <a:bodyPr wrap="square">
            <a:spAutoFit/>
          </a:bodyPr>
          <a:lstStyle/>
          <a:p>
            <a:pPr rtl="0">
              <a:spcBef>
                <a:spcPts val="0"/>
              </a:spcBef>
              <a:spcAft>
                <a:spcPts val="0"/>
              </a:spcAft>
            </a:pPr>
            <a:r>
              <a:rPr lang="en-US" sz="1800" b="1" dirty="0">
                <a:latin typeface="Prompt"/>
                <a:ea typeface="Prompt"/>
                <a:cs typeface="Prompt"/>
                <a:sym typeface="Prompt"/>
              </a:rPr>
              <a:t>Monitor Report On Web</a:t>
            </a:r>
            <a:r>
              <a:rPr lang="th-TH" sz="1800" b="1" dirty="0">
                <a:latin typeface="Prompt"/>
                <a:ea typeface="Prompt"/>
                <a:cs typeface="Prompt"/>
                <a:sym typeface="Prompt"/>
              </a:rPr>
              <a:t> </a:t>
            </a:r>
            <a:r>
              <a:rPr lang="en-US" sz="1800" b="1" dirty="0">
                <a:latin typeface="Prompt"/>
                <a:ea typeface="Prompt"/>
                <a:cs typeface="Prompt"/>
                <a:sym typeface="Prompt"/>
              </a:rPr>
              <a:t>and Save Data</a:t>
            </a:r>
            <a:endParaRPr lang="en-US" sz="1800" b="1" i="0" u="none" strike="noStrike" dirty="0">
              <a:solidFill>
                <a:srgbClr val="000000"/>
              </a:solidFill>
              <a:effectLst/>
              <a:latin typeface="Prompt" panose="00000500000000000000" pitchFamily="2" charset="-34"/>
              <a:cs typeface="Prompt" panose="00000500000000000000" pitchFamily="2" charset="-34"/>
            </a:endParaRPr>
          </a:p>
        </p:txBody>
      </p:sp>
      <p:sp useBgFill="1">
        <p:nvSpPr>
          <p:cNvPr id="40" name="Oval 39">
            <a:extLst>
              <a:ext uri="{FF2B5EF4-FFF2-40B4-BE49-F238E27FC236}">
                <a16:creationId xmlns:a16="http://schemas.microsoft.com/office/drawing/2014/main" id="{82D2CD2D-CEE7-4BA3-9193-2F7C7451DD3E}"/>
              </a:ext>
            </a:extLst>
          </p:cNvPr>
          <p:cNvSpPr/>
          <p:nvPr/>
        </p:nvSpPr>
        <p:spPr>
          <a:xfrm>
            <a:off x="110474" y="112928"/>
            <a:ext cx="421240" cy="398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h-TH" dirty="0">
                <a:solidFill>
                  <a:schemeClr val="tx1"/>
                </a:solidFill>
                <a:latin typeface="Prompt" panose="00000500000000000000" pitchFamily="2" charset="-34"/>
                <a:cs typeface="Prompt" panose="00000500000000000000" pitchFamily="2" charset="-34"/>
              </a:rPr>
              <a:t>5</a:t>
            </a:r>
            <a:endParaRPr lang="en-US" dirty="0">
              <a:solidFill>
                <a:schemeClr val="tx1"/>
              </a:solidFill>
              <a:latin typeface="Prompt" panose="00000500000000000000" pitchFamily="2" charset="-34"/>
              <a:cs typeface="Prompt" panose="00000500000000000000" pitchFamily="2" charset="-34"/>
            </a:endParaRPr>
          </a:p>
        </p:txBody>
      </p:sp>
      <p:pic>
        <p:nvPicPr>
          <p:cNvPr id="4" name="Picture 3">
            <a:extLst>
              <a:ext uri="{FF2B5EF4-FFF2-40B4-BE49-F238E27FC236}">
                <a16:creationId xmlns:a16="http://schemas.microsoft.com/office/drawing/2014/main" id="{53C06A93-C999-4981-8347-3042A2F340EC}"/>
              </a:ext>
            </a:extLst>
          </p:cNvPr>
          <p:cNvPicPr>
            <a:picLocks noChangeAspect="1"/>
          </p:cNvPicPr>
          <p:nvPr/>
        </p:nvPicPr>
        <p:blipFill>
          <a:blip r:embed="rId2"/>
          <a:stretch>
            <a:fillRect/>
          </a:stretch>
        </p:blipFill>
        <p:spPr>
          <a:xfrm>
            <a:off x="2463918" y="923528"/>
            <a:ext cx="7619032" cy="2867636"/>
          </a:xfrm>
          <a:prstGeom prst="rect">
            <a:avLst/>
          </a:prstGeom>
        </p:spPr>
      </p:pic>
    </p:spTree>
    <p:extLst>
      <p:ext uri="{BB962C8B-B14F-4D97-AF65-F5344CB8AC3E}">
        <p14:creationId xmlns:p14="http://schemas.microsoft.com/office/powerpoint/2010/main" val="411092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18f6cf6c86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375" name="Google Shape;375;g118f6cf6c86_0_0"/>
          <p:cNvSpPr/>
          <p:nvPr/>
        </p:nvSpPr>
        <p:spPr>
          <a:xfrm>
            <a:off x="10492475" y="238150"/>
            <a:ext cx="1511100" cy="74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6" name="Google Shape;376;g118f6cf6c86_0_0"/>
          <p:cNvGraphicFramePr/>
          <p:nvPr>
            <p:extLst>
              <p:ext uri="{D42A27DB-BD31-4B8C-83A1-F6EECF244321}">
                <p14:modId xmlns:p14="http://schemas.microsoft.com/office/powerpoint/2010/main" val="3013603066"/>
              </p:ext>
            </p:extLst>
          </p:nvPr>
        </p:nvGraphicFramePr>
        <p:xfrm>
          <a:off x="94269" y="300683"/>
          <a:ext cx="12003461" cy="6134649"/>
        </p:xfrm>
        <a:graphic>
          <a:graphicData uri="http://schemas.openxmlformats.org/drawingml/2006/table">
            <a:tbl>
              <a:tblPr>
                <a:noFill/>
                <a:tableStyleId>{9CFC17EF-85C2-405F-8AB1-C40E7C7D7235}</a:tableStyleId>
              </a:tblPr>
              <a:tblGrid>
                <a:gridCol w="337057">
                  <a:extLst>
                    <a:ext uri="{9D8B030D-6E8A-4147-A177-3AD203B41FA5}">
                      <a16:colId xmlns:a16="http://schemas.microsoft.com/office/drawing/2014/main" val="20000"/>
                    </a:ext>
                  </a:extLst>
                </a:gridCol>
                <a:gridCol w="2126425">
                  <a:extLst>
                    <a:ext uri="{9D8B030D-6E8A-4147-A177-3AD203B41FA5}">
                      <a16:colId xmlns:a16="http://schemas.microsoft.com/office/drawing/2014/main" val="20001"/>
                    </a:ext>
                  </a:extLst>
                </a:gridCol>
                <a:gridCol w="2349939">
                  <a:extLst>
                    <a:ext uri="{9D8B030D-6E8A-4147-A177-3AD203B41FA5}">
                      <a16:colId xmlns:a16="http://schemas.microsoft.com/office/drawing/2014/main" val="20002"/>
                    </a:ext>
                  </a:extLst>
                </a:gridCol>
                <a:gridCol w="6702228">
                  <a:extLst>
                    <a:ext uri="{9D8B030D-6E8A-4147-A177-3AD203B41FA5}">
                      <a16:colId xmlns:a16="http://schemas.microsoft.com/office/drawing/2014/main" val="20003"/>
                    </a:ext>
                  </a:extLst>
                </a:gridCol>
                <a:gridCol w="487812">
                  <a:extLst>
                    <a:ext uri="{9D8B030D-6E8A-4147-A177-3AD203B41FA5}">
                      <a16:colId xmlns:a16="http://schemas.microsoft.com/office/drawing/2014/main" val="20004"/>
                    </a:ext>
                  </a:extLst>
                </a:gridCol>
              </a:tblGrid>
              <a:tr h="270207">
                <a:tc>
                  <a:txBody>
                    <a:bodyPr/>
                    <a:lstStyle/>
                    <a:p>
                      <a:pPr marL="0" lvl="0" indent="0" algn="ctr" rtl="0">
                        <a:lnSpc>
                          <a:spcPct val="115000"/>
                        </a:lnSpc>
                        <a:spcBef>
                          <a:spcPts val="0"/>
                        </a:spcBef>
                        <a:spcAft>
                          <a:spcPts val="0"/>
                        </a:spcAft>
                        <a:buNone/>
                      </a:pP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dirty="0">
                          <a:solidFill>
                            <a:schemeClr val="lt1"/>
                          </a:solidFill>
                          <a:latin typeface="Calibri"/>
                          <a:ea typeface="Calibri"/>
                          <a:cs typeface="Calibri"/>
                          <a:sym typeface="Calibri"/>
                        </a:rPr>
                        <a:t>Topic</a:t>
                      </a:r>
                      <a:endParaRPr sz="1100" b="1" dirty="0">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PPS</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New</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tc>
                  <a:txBody>
                    <a:bodyPr/>
                    <a:lstStyle/>
                    <a:p>
                      <a:pPr marL="0" lvl="0" indent="0" algn="ctr" rtl="0">
                        <a:lnSpc>
                          <a:spcPct val="115000"/>
                        </a:lnSpc>
                        <a:spcBef>
                          <a:spcPts val="0"/>
                        </a:spcBef>
                        <a:spcAft>
                          <a:spcPts val="0"/>
                        </a:spcAft>
                        <a:buNone/>
                      </a:pPr>
                      <a:r>
                        <a:rPr lang="en-US" sz="1100" b="1">
                          <a:solidFill>
                            <a:schemeClr val="lt1"/>
                          </a:solidFill>
                          <a:latin typeface="Calibri"/>
                          <a:ea typeface="Calibri"/>
                          <a:cs typeface="Calibri"/>
                          <a:sym typeface="Calibri"/>
                        </a:rPr>
                        <a:t>MD</a:t>
                      </a:r>
                      <a:endParaRPr sz="1100" b="1">
                        <a:solidFill>
                          <a:schemeClr val="lt1"/>
                        </a:solidFill>
                        <a:latin typeface="Calibri"/>
                        <a:ea typeface="Calibri"/>
                        <a:cs typeface="Calibri"/>
                        <a:sym typeface="Calibri"/>
                      </a:endParaRPr>
                    </a:p>
                  </a:txBody>
                  <a:tcPr marL="9525" marR="9525" marT="95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A9DB"/>
                    </a:solidFill>
                  </a:tcPr>
                </a:tc>
                <a:extLst>
                  <a:ext uri="{0D108BD9-81ED-4DB2-BD59-A6C34878D82A}">
                    <a16:rowId xmlns:a16="http://schemas.microsoft.com/office/drawing/2014/main" val="10000"/>
                  </a:ext>
                </a:extLst>
              </a:tr>
              <a:tr h="1410071">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dirty="0" err="1">
                          <a:latin typeface="Calibri"/>
                          <a:ea typeface="Calibri"/>
                          <a:cs typeface="Calibri"/>
                          <a:sym typeface="Calibri"/>
                        </a:rPr>
                        <a:t>รองรับข้อมูล</a:t>
                      </a:r>
                      <a:r>
                        <a:rPr lang="en-US" sz="1100" dirty="0">
                          <a:latin typeface="Calibri"/>
                          <a:ea typeface="Calibri"/>
                          <a:cs typeface="Calibri"/>
                          <a:sym typeface="Calibri"/>
                        </a:rPr>
                        <a:t> contract </a:t>
                      </a:r>
                      <a:r>
                        <a:rPr lang="en-US" sz="1100" dirty="0" err="1">
                          <a:latin typeface="Calibri"/>
                          <a:ea typeface="Calibri"/>
                          <a:cs typeface="Calibri"/>
                          <a:sym typeface="Calibri"/>
                        </a:rPr>
                        <a:t>เพื่อนำมาเป็น</a:t>
                      </a:r>
                      <a:r>
                        <a:rPr lang="en-US" sz="1100" dirty="0">
                          <a:latin typeface="Calibri"/>
                          <a:ea typeface="Calibri"/>
                          <a:cs typeface="Calibri"/>
                          <a:sym typeface="Calibri"/>
                        </a:rPr>
                        <a:t> constraint </a:t>
                      </a:r>
                      <a:r>
                        <a:rPr lang="en-US" sz="1100" dirty="0" err="1">
                          <a:latin typeface="Calibri"/>
                          <a:ea typeface="Calibri"/>
                          <a:cs typeface="Calibri"/>
                          <a:sym typeface="Calibri"/>
                        </a:rPr>
                        <a:t>ใน</a:t>
                      </a:r>
                      <a:r>
                        <a:rPr lang="en-US" sz="1100" dirty="0">
                          <a:latin typeface="Calibri"/>
                          <a:ea typeface="Calibri"/>
                          <a:cs typeface="Calibri"/>
                          <a:sym typeface="Calibri"/>
                        </a:rPr>
                        <a:t> optimization</a:t>
                      </a:r>
                      <a:endParaRPr sz="1100"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dirty="0" err="1">
                          <a:latin typeface="Calibri"/>
                          <a:ea typeface="Calibri"/>
                          <a:cs typeface="Calibri"/>
                          <a:sym typeface="Calibri"/>
                        </a:rPr>
                        <a:t>ไม่ได้ออกแบบรองรับการทำงานแบบ</a:t>
                      </a:r>
                      <a:r>
                        <a:rPr lang="en-US" sz="1100" dirty="0">
                          <a:latin typeface="Calibri"/>
                          <a:ea typeface="Calibri"/>
                          <a:cs typeface="Calibri"/>
                          <a:sym typeface="Calibri"/>
                        </a:rPr>
                        <a:t> yearly contract</a:t>
                      </a:r>
                      <a:endParaRPr sz="1100"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dirty="0" err="1">
                          <a:solidFill>
                            <a:schemeClr val="dk1"/>
                          </a:solidFill>
                          <a:latin typeface="Calibri"/>
                          <a:ea typeface="Calibri"/>
                          <a:cs typeface="Calibri"/>
                          <a:sym typeface="Calibri"/>
                        </a:rPr>
                        <a:t>ออกแบบการรับข้อมูล</a:t>
                      </a:r>
                      <a:r>
                        <a:rPr lang="en-US" sz="1100" dirty="0">
                          <a:solidFill>
                            <a:schemeClr val="dk1"/>
                          </a:solidFill>
                          <a:latin typeface="Calibri"/>
                          <a:ea typeface="Calibri"/>
                          <a:cs typeface="Calibri"/>
                          <a:sym typeface="Calibri"/>
                        </a:rPr>
                        <a:t> yearly contract </a:t>
                      </a:r>
                      <a:r>
                        <a:rPr lang="en-US" sz="1100" dirty="0" err="1">
                          <a:solidFill>
                            <a:schemeClr val="dk1"/>
                          </a:solidFill>
                          <a:latin typeface="Calibri"/>
                          <a:ea typeface="Calibri"/>
                          <a:cs typeface="Calibri"/>
                          <a:sym typeface="Calibri"/>
                        </a:rPr>
                        <a:t>โดยมีรายละเอียดดังนี้</a:t>
                      </a:r>
                      <a:endParaRPr sz="1100" dirty="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highlight>
                            <a:srgbClr val="FFFF00"/>
                          </a:highlight>
                          <a:latin typeface="Calibri"/>
                          <a:ea typeface="Calibri"/>
                          <a:cs typeface="Calibri"/>
                          <a:sym typeface="Calibri"/>
                        </a:rPr>
                        <a:t>กำหนดปริมาณ</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min,max</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แต่ละผลิตภัณฑ์</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ลูกค้าได้โดยต้องออกแบบการรับส่งข้อมูลกับ</a:t>
                      </a:r>
                      <a:r>
                        <a:rPr lang="en-US" sz="1100" dirty="0">
                          <a:solidFill>
                            <a:schemeClr val="dk1"/>
                          </a:solidFill>
                          <a:highlight>
                            <a:srgbClr val="FFFF00"/>
                          </a:highlight>
                          <a:latin typeface="Calibri"/>
                          <a:ea typeface="Calibri"/>
                          <a:cs typeface="Calibri"/>
                          <a:sym typeface="Calibri"/>
                        </a:rPr>
                        <a:t> web</a:t>
                      </a:r>
                      <a:endParaRPr sz="1100" dirty="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highlight>
                            <a:srgbClr val="FFFF00"/>
                          </a:highlight>
                          <a:latin typeface="Calibri"/>
                          <a:ea typeface="Calibri"/>
                          <a:cs typeface="Calibri"/>
                          <a:sym typeface="Calibri"/>
                        </a:rPr>
                        <a:t>คำนวณปริมาณย่อยที่เหลือใน</a:t>
                      </a:r>
                      <a:r>
                        <a:rPr lang="en-US" sz="1100" dirty="0">
                          <a:solidFill>
                            <a:schemeClr val="dk1"/>
                          </a:solidFill>
                          <a:highlight>
                            <a:srgbClr val="FFFF00"/>
                          </a:highlight>
                          <a:latin typeface="Calibri"/>
                          <a:ea typeface="Calibri"/>
                          <a:cs typeface="Calibri"/>
                          <a:sym typeface="Calibri"/>
                        </a:rPr>
                        <a:t> contract </a:t>
                      </a:r>
                      <a:r>
                        <a:rPr lang="en-US" sz="1100" dirty="0" err="1">
                          <a:solidFill>
                            <a:schemeClr val="dk1"/>
                          </a:solidFill>
                          <a:highlight>
                            <a:srgbClr val="FFFF00"/>
                          </a:highlight>
                          <a:latin typeface="Calibri"/>
                          <a:ea typeface="Calibri"/>
                          <a:cs typeface="Calibri"/>
                          <a:sym typeface="Calibri"/>
                        </a:rPr>
                        <a:t>ได้โดยคำนวณจาก</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accum.vol</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กรณีที่</a:t>
                      </a:r>
                      <a:r>
                        <a:rPr lang="en-US" sz="1100" dirty="0">
                          <a:solidFill>
                            <a:schemeClr val="dk1"/>
                          </a:solidFill>
                          <a:highlight>
                            <a:srgbClr val="FFFF00"/>
                          </a:highlight>
                          <a:latin typeface="Calibri"/>
                          <a:ea typeface="Calibri"/>
                          <a:cs typeface="Calibri"/>
                          <a:sym typeface="Calibri"/>
                        </a:rPr>
                        <a:t> period </a:t>
                      </a:r>
                      <a:r>
                        <a:rPr lang="en-US" sz="1100" dirty="0" err="1">
                          <a:solidFill>
                            <a:schemeClr val="dk1"/>
                          </a:solidFill>
                          <a:highlight>
                            <a:srgbClr val="FFFF00"/>
                          </a:highlight>
                          <a:latin typeface="Calibri"/>
                          <a:ea typeface="Calibri"/>
                          <a:cs typeface="Calibri"/>
                          <a:sym typeface="Calibri"/>
                        </a:rPr>
                        <a:t>ใช้งานของ</a:t>
                      </a:r>
                      <a:r>
                        <a:rPr lang="en-US" sz="1100" dirty="0">
                          <a:solidFill>
                            <a:schemeClr val="dk1"/>
                          </a:solidFill>
                          <a:highlight>
                            <a:srgbClr val="FFFF00"/>
                          </a:highlight>
                          <a:latin typeface="Calibri"/>
                          <a:ea typeface="Calibri"/>
                          <a:cs typeface="Calibri"/>
                          <a:sym typeface="Calibri"/>
                        </a:rPr>
                        <a:t> contract </a:t>
                      </a:r>
                      <a:r>
                        <a:rPr lang="en-US" sz="1100" dirty="0" err="1">
                          <a:solidFill>
                            <a:schemeClr val="dk1"/>
                          </a:solidFill>
                          <a:highlight>
                            <a:srgbClr val="FFFF00"/>
                          </a:highlight>
                          <a:latin typeface="Calibri"/>
                          <a:ea typeface="Calibri"/>
                          <a:cs typeface="Calibri"/>
                          <a:sym typeface="Calibri"/>
                        </a:rPr>
                        <a:t>อยู่ในช่วงเต็มเดือนและอยู่ระหว่างเดือน</a:t>
                      </a:r>
                      <a:endParaRPr sz="1100" dirty="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highlight>
                            <a:srgbClr val="FFFF00"/>
                          </a:highlight>
                          <a:latin typeface="Calibri"/>
                          <a:ea typeface="Calibri"/>
                          <a:cs typeface="Calibri"/>
                          <a:sym typeface="Calibri"/>
                        </a:rPr>
                        <a:t>กำหนดเงื่อนไข</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min,max</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ใน</a:t>
                      </a:r>
                      <a:r>
                        <a:rPr lang="en-US" sz="1100" dirty="0">
                          <a:solidFill>
                            <a:schemeClr val="dk1"/>
                          </a:solidFill>
                          <a:highlight>
                            <a:srgbClr val="FFFF00"/>
                          </a:highlight>
                          <a:latin typeface="Calibri"/>
                          <a:ea typeface="Calibri"/>
                          <a:cs typeface="Calibri"/>
                          <a:sym typeface="Calibri"/>
                        </a:rPr>
                        <a:t> contract </a:t>
                      </a:r>
                      <a:r>
                        <a:rPr lang="en-US" sz="1100" dirty="0" err="1">
                          <a:solidFill>
                            <a:schemeClr val="dk1"/>
                          </a:solidFill>
                          <a:highlight>
                            <a:srgbClr val="FFFF00"/>
                          </a:highlight>
                          <a:latin typeface="Calibri"/>
                          <a:ea typeface="Calibri"/>
                          <a:cs typeface="Calibri"/>
                          <a:sym typeface="Calibri"/>
                        </a:rPr>
                        <a:t>กรณีลูกค้ากำหนดจุดจ่ายหลายจุดภายใน</a:t>
                      </a:r>
                      <a:r>
                        <a:rPr lang="en-US" sz="1100" dirty="0">
                          <a:solidFill>
                            <a:schemeClr val="dk1"/>
                          </a:solidFill>
                          <a:highlight>
                            <a:srgbClr val="FFFF00"/>
                          </a:highlight>
                          <a:latin typeface="Calibri"/>
                          <a:ea typeface="Calibri"/>
                          <a:cs typeface="Calibri"/>
                          <a:sym typeface="Calibri"/>
                        </a:rPr>
                        <a:t> contract </a:t>
                      </a:r>
                      <a:r>
                        <a:rPr lang="en-US" sz="1100" dirty="0" err="1">
                          <a:solidFill>
                            <a:schemeClr val="dk1"/>
                          </a:solidFill>
                          <a:highlight>
                            <a:srgbClr val="FFFF00"/>
                          </a:highlight>
                          <a:latin typeface="Calibri"/>
                          <a:ea typeface="Calibri"/>
                          <a:cs typeface="Calibri"/>
                          <a:sym typeface="Calibri"/>
                        </a:rPr>
                        <a:t>เดียวกัน</a:t>
                      </a:r>
                      <a:r>
                        <a:rPr lang="en-US" sz="1100" dirty="0">
                          <a:solidFill>
                            <a:schemeClr val="dk1"/>
                          </a:solidFill>
                          <a:highlight>
                            <a:srgbClr val="FFFF00"/>
                          </a:highlight>
                          <a:latin typeface="Calibri"/>
                          <a:ea typeface="Calibri"/>
                          <a:cs typeface="Calibri"/>
                          <a:sym typeface="Calibri"/>
                        </a:rPr>
                        <a:t> (margin </a:t>
                      </a:r>
                      <a:r>
                        <a:rPr lang="en-US" sz="1100" dirty="0" err="1">
                          <a:solidFill>
                            <a:schemeClr val="dk1"/>
                          </a:solidFill>
                          <a:highlight>
                            <a:srgbClr val="FFFF00"/>
                          </a:highlight>
                          <a:latin typeface="Calibri"/>
                          <a:ea typeface="Calibri"/>
                          <a:cs typeface="Calibri"/>
                          <a:sym typeface="Calibri"/>
                        </a:rPr>
                        <a:t>ไม่เท่ากัน</a:t>
                      </a:r>
                      <a:r>
                        <a:rPr lang="en-US" sz="1100" dirty="0">
                          <a:solidFill>
                            <a:schemeClr val="dk1"/>
                          </a:solidFill>
                          <a:highlight>
                            <a:srgbClr val="FFFF00"/>
                          </a:highlight>
                          <a:latin typeface="Calibri"/>
                          <a:ea typeface="Calibri"/>
                          <a:cs typeface="Calibri"/>
                          <a:sym typeface="Calibri"/>
                        </a:rPr>
                        <a:t>)</a:t>
                      </a:r>
                      <a:endParaRPr sz="1100" dirty="0">
                        <a:solidFill>
                          <a:schemeClr val="dk1"/>
                        </a:solidFill>
                        <a:highlight>
                          <a:srgbClr val="FFFF00"/>
                        </a:highlight>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highlight>
                            <a:srgbClr val="FFFF00"/>
                          </a:highlight>
                          <a:latin typeface="Calibri"/>
                          <a:ea typeface="Calibri"/>
                          <a:cs typeface="Calibri"/>
                          <a:sym typeface="Calibri"/>
                        </a:rPr>
                        <a:t>รองรับเงื่อนไขการซื้อขายแบบ</a:t>
                      </a:r>
                      <a:r>
                        <a:rPr lang="en-US" sz="1100" dirty="0">
                          <a:solidFill>
                            <a:schemeClr val="dk1"/>
                          </a:solidFill>
                          <a:highlight>
                            <a:srgbClr val="FFFF00"/>
                          </a:highlight>
                          <a:latin typeface="Calibri"/>
                          <a:ea typeface="Calibri"/>
                          <a:cs typeface="Calibri"/>
                          <a:sym typeface="Calibri"/>
                        </a:rPr>
                        <a:t> tier volume </a:t>
                      </a:r>
                      <a:r>
                        <a:rPr lang="en-US" sz="1100" dirty="0" err="1">
                          <a:solidFill>
                            <a:schemeClr val="dk1"/>
                          </a:solidFill>
                          <a:highlight>
                            <a:srgbClr val="FFFF00"/>
                          </a:highlight>
                          <a:latin typeface="Calibri"/>
                          <a:ea typeface="Calibri"/>
                          <a:cs typeface="Calibri"/>
                          <a:sym typeface="Calibri"/>
                        </a:rPr>
                        <a:t>โดยกำหนดให้จ่าย</a:t>
                      </a:r>
                      <a:r>
                        <a:rPr lang="en-US" sz="1100" dirty="0">
                          <a:solidFill>
                            <a:schemeClr val="dk1"/>
                          </a:solidFill>
                          <a:highlight>
                            <a:srgbClr val="FFFF00"/>
                          </a:highlight>
                          <a:latin typeface="Calibri"/>
                          <a:ea typeface="Calibri"/>
                          <a:cs typeface="Calibri"/>
                          <a:sym typeface="Calibri"/>
                        </a:rPr>
                        <a:t> tier </a:t>
                      </a:r>
                      <a:r>
                        <a:rPr lang="en-US" sz="1100" dirty="0" err="1">
                          <a:solidFill>
                            <a:schemeClr val="dk1"/>
                          </a:solidFill>
                          <a:highlight>
                            <a:srgbClr val="FFFF00"/>
                          </a:highlight>
                          <a:latin typeface="Calibri"/>
                          <a:ea typeface="Calibri"/>
                          <a:cs typeface="Calibri"/>
                          <a:sym typeface="Calibri"/>
                        </a:rPr>
                        <a:t>เริ่มต้นให้หมดจึงต้องจ่าย</a:t>
                      </a:r>
                      <a:r>
                        <a:rPr lang="en-US" sz="1100" dirty="0">
                          <a:solidFill>
                            <a:schemeClr val="dk1"/>
                          </a:solidFill>
                          <a:highlight>
                            <a:srgbClr val="FFFF00"/>
                          </a:highlight>
                          <a:latin typeface="Calibri"/>
                          <a:ea typeface="Calibri"/>
                          <a:cs typeface="Calibri"/>
                          <a:sym typeface="Calibri"/>
                        </a:rPr>
                        <a:t> tier </a:t>
                      </a:r>
                      <a:r>
                        <a:rPr lang="en-US" sz="1100" dirty="0" err="1">
                          <a:solidFill>
                            <a:schemeClr val="dk1"/>
                          </a:solidFill>
                          <a:highlight>
                            <a:srgbClr val="FFFF00"/>
                          </a:highlight>
                          <a:latin typeface="Calibri"/>
                          <a:ea typeface="Calibri"/>
                          <a:cs typeface="Calibri"/>
                          <a:sym typeface="Calibri"/>
                        </a:rPr>
                        <a:t>ต่อไป</a:t>
                      </a:r>
                      <a:r>
                        <a:rPr lang="en-US" sz="1100" dirty="0">
                          <a:solidFill>
                            <a:schemeClr val="dk1"/>
                          </a:solidFill>
                          <a:highlight>
                            <a:srgbClr val="FFFF00"/>
                          </a:highlight>
                          <a:latin typeface="Calibri"/>
                          <a:ea typeface="Calibri"/>
                          <a:cs typeface="Calibri"/>
                          <a:sym typeface="Calibri"/>
                        </a:rPr>
                        <a:t> </a:t>
                      </a:r>
                      <a:r>
                        <a:rPr lang="en-US" sz="1100" dirty="0" err="1">
                          <a:solidFill>
                            <a:schemeClr val="dk1"/>
                          </a:solidFill>
                          <a:highlight>
                            <a:srgbClr val="FFFF00"/>
                          </a:highlight>
                          <a:latin typeface="Calibri"/>
                          <a:ea typeface="Calibri"/>
                          <a:cs typeface="Calibri"/>
                          <a:sym typeface="Calibri"/>
                        </a:rPr>
                        <a:t>โดยรับข้อมูล</a:t>
                      </a:r>
                      <a:r>
                        <a:rPr lang="en-US" sz="1100" dirty="0">
                          <a:solidFill>
                            <a:schemeClr val="dk1"/>
                          </a:solidFill>
                          <a:highlight>
                            <a:srgbClr val="FFFF00"/>
                          </a:highlight>
                          <a:latin typeface="Calibri"/>
                          <a:ea typeface="Calibri"/>
                          <a:cs typeface="Calibri"/>
                          <a:sym typeface="Calibri"/>
                        </a:rPr>
                        <a:t> tier </a:t>
                      </a:r>
                      <a:r>
                        <a:rPr lang="en-US" sz="1100" dirty="0" err="1">
                          <a:solidFill>
                            <a:schemeClr val="dk1"/>
                          </a:solidFill>
                          <a:highlight>
                            <a:srgbClr val="FFFF00"/>
                          </a:highlight>
                          <a:latin typeface="Calibri"/>
                          <a:ea typeface="Calibri"/>
                          <a:cs typeface="Calibri"/>
                          <a:sym typeface="Calibri"/>
                        </a:rPr>
                        <a:t>จาก</a:t>
                      </a:r>
                      <a:r>
                        <a:rPr lang="en-US" sz="1100" dirty="0">
                          <a:solidFill>
                            <a:schemeClr val="dk1"/>
                          </a:solidFill>
                          <a:highlight>
                            <a:srgbClr val="FFFF00"/>
                          </a:highlight>
                          <a:latin typeface="Calibri"/>
                          <a:ea typeface="Calibri"/>
                          <a:cs typeface="Calibri"/>
                          <a:sym typeface="Calibri"/>
                        </a:rPr>
                        <a:t> web</a:t>
                      </a:r>
                      <a:endParaRPr sz="1100" dirty="0">
                        <a:solidFill>
                          <a:schemeClr val="dk1"/>
                        </a:solidFill>
                        <a:highlight>
                          <a:srgbClr val="FFFF00"/>
                        </a:highlight>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464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ออกแบบเพื่อรองรับการดึงข้อมูล daily ability จาก web เพื่อนำมาคำนวณเงื่อนไขการขายลูกค้าโดยปรับให้เข้าเงื่อนไขประเภท C2 hybrid ตามการผลิตราย ชม. </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464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1 ผลิตภัณฑ์ C2 มีเงื่อนไขการกำหนดตัวแปรการเกิน 274 ton/hr</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ออกแบบรองรับ ability แบบ monthly เพื่อใช้ในการ optimize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latin typeface="Calibri"/>
                          <a:ea typeface="Calibri"/>
                          <a:cs typeface="Calibri"/>
                          <a:sym typeface="Calibri"/>
                        </a:rPr>
                        <a:t>ออกแบบเพื่อรองรับการดึงข้อมูล</a:t>
                      </a:r>
                      <a:r>
                        <a:rPr lang="en-US" sz="1100" dirty="0">
                          <a:solidFill>
                            <a:schemeClr val="dk1"/>
                          </a:solidFill>
                          <a:latin typeface="Calibri"/>
                          <a:ea typeface="Calibri"/>
                          <a:cs typeface="Calibri"/>
                          <a:sym typeface="Calibri"/>
                        </a:rPr>
                        <a:t> daily ability </a:t>
                      </a:r>
                      <a:r>
                        <a:rPr lang="en-US" sz="1100" dirty="0" err="1">
                          <a:solidFill>
                            <a:schemeClr val="dk1"/>
                          </a:solidFill>
                          <a:latin typeface="Calibri"/>
                          <a:ea typeface="Calibri"/>
                          <a:cs typeface="Calibri"/>
                          <a:sym typeface="Calibri"/>
                        </a:rPr>
                        <a:t>จาก</a:t>
                      </a:r>
                      <a:r>
                        <a:rPr lang="en-US" sz="1100" dirty="0">
                          <a:solidFill>
                            <a:schemeClr val="dk1"/>
                          </a:solidFill>
                          <a:latin typeface="Calibri"/>
                          <a:ea typeface="Calibri"/>
                          <a:cs typeface="Calibri"/>
                          <a:sym typeface="Calibri"/>
                        </a:rPr>
                        <a:t> web </a:t>
                      </a:r>
                      <a:r>
                        <a:rPr lang="en-US" sz="1100" dirty="0" err="1">
                          <a:solidFill>
                            <a:schemeClr val="dk1"/>
                          </a:solidFill>
                          <a:latin typeface="Calibri"/>
                          <a:ea typeface="Calibri"/>
                          <a:cs typeface="Calibri"/>
                          <a:sym typeface="Calibri"/>
                        </a:rPr>
                        <a:t>เพื่อนำมาคำนวณเงื่อนไขการขายลูกค้าโดยปรับให้เข้าเงื่อนไขประเภท</a:t>
                      </a:r>
                      <a:r>
                        <a:rPr lang="en-US" sz="1100" dirty="0">
                          <a:solidFill>
                            <a:schemeClr val="dk1"/>
                          </a:solidFill>
                          <a:latin typeface="Calibri"/>
                          <a:ea typeface="Calibri"/>
                          <a:cs typeface="Calibri"/>
                          <a:sym typeface="Calibri"/>
                        </a:rPr>
                        <a:t> C2 OL3 &gt; 274 t/</a:t>
                      </a:r>
                      <a:r>
                        <a:rPr lang="en-US" sz="1100" dirty="0" err="1">
                          <a:solidFill>
                            <a:schemeClr val="dk1"/>
                          </a:solidFill>
                          <a:latin typeface="Calibri"/>
                          <a:ea typeface="Calibri"/>
                          <a:cs typeface="Calibri"/>
                          <a:sym typeface="Calibri"/>
                        </a:rPr>
                        <a:t>hr</a:t>
                      </a:r>
                      <a:r>
                        <a:rPr lang="en-US" sz="1100" dirty="0">
                          <a:solidFill>
                            <a:schemeClr val="dk1"/>
                          </a:solidFill>
                          <a:latin typeface="Calibri"/>
                          <a:ea typeface="Calibri"/>
                          <a:cs typeface="Calibri"/>
                          <a:sym typeface="Calibri"/>
                        </a:rPr>
                        <a:t> </a:t>
                      </a:r>
                      <a:r>
                        <a:rPr lang="en-US" sz="1100" dirty="0" err="1">
                          <a:solidFill>
                            <a:schemeClr val="dk1"/>
                          </a:solidFill>
                          <a:latin typeface="Calibri"/>
                          <a:ea typeface="Calibri"/>
                          <a:cs typeface="Calibri"/>
                          <a:sym typeface="Calibri"/>
                        </a:rPr>
                        <a:t>ตามการผลิตราย</a:t>
                      </a:r>
                      <a:r>
                        <a:rPr lang="en-US" sz="1100" dirty="0">
                          <a:solidFill>
                            <a:schemeClr val="dk1"/>
                          </a:solidFill>
                          <a:latin typeface="Calibri"/>
                          <a:ea typeface="Calibri"/>
                          <a:cs typeface="Calibri"/>
                          <a:sym typeface="Calibri"/>
                        </a:rPr>
                        <a:t> </a:t>
                      </a:r>
                      <a:r>
                        <a:rPr lang="en-US" sz="1100" dirty="0" err="1">
                          <a:solidFill>
                            <a:schemeClr val="dk1"/>
                          </a:solidFill>
                          <a:latin typeface="Calibri"/>
                          <a:ea typeface="Calibri"/>
                          <a:cs typeface="Calibri"/>
                          <a:sym typeface="Calibri"/>
                        </a:rPr>
                        <a:t>ชม</a:t>
                      </a:r>
                      <a:r>
                        <a:rPr lang="en-US" sz="1100" dirty="0">
                          <a:solidFill>
                            <a:schemeClr val="dk1"/>
                          </a:solidFill>
                          <a:latin typeface="Calibri"/>
                          <a:ea typeface="Calibri"/>
                          <a:cs typeface="Calibri"/>
                          <a:sym typeface="Calibri"/>
                        </a:rPr>
                        <a:t>. </a:t>
                      </a:r>
                      <a:endParaRPr sz="1100" dirty="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dirty="0">
                          <a:solidFill>
                            <a:schemeClr val="dk1"/>
                          </a:solidFill>
                          <a:latin typeface="Calibri"/>
                          <a:ea typeface="Calibri"/>
                          <a:cs typeface="Calibri"/>
                          <a:sym typeface="Calibri"/>
                        </a:rPr>
                        <a:t>7</a:t>
                      </a:r>
                      <a:endParaRPr sz="1100" b="1" dirty="0">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40101">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abilityโดยไม่ได้รองรับการ optimize แบบใช้ tier vol</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dirty="0" err="1">
                          <a:solidFill>
                            <a:schemeClr val="dk1"/>
                          </a:solidFill>
                          <a:latin typeface="Calibri"/>
                          <a:ea typeface="Calibri"/>
                          <a:cs typeface="Calibri"/>
                          <a:sym typeface="Calibri"/>
                        </a:rPr>
                        <a:t>ออกแบบให้รองรับ</a:t>
                      </a:r>
                      <a:r>
                        <a:rPr lang="en-US" sz="1100" dirty="0">
                          <a:solidFill>
                            <a:schemeClr val="dk1"/>
                          </a:solidFill>
                          <a:latin typeface="Calibri"/>
                          <a:ea typeface="Calibri"/>
                          <a:cs typeface="Calibri"/>
                          <a:sym typeface="Calibri"/>
                        </a:rPr>
                        <a:t> tier </a:t>
                      </a:r>
                      <a:r>
                        <a:rPr lang="en-US" sz="1100" dirty="0" err="1">
                          <a:solidFill>
                            <a:schemeClr val="dk1"/>
                          </a:solidFill>
                          <a:latin typeface="Calibri"/>
                          <a:ea typeface="Calibri"/>
                          <a:cs typeface="Calibri"/>
                          <a:sym typeface="Calibri"/>
                        </a:rPr>
                        <a:t>แบบ</a:t>
                      </a:r>
                      <a:r>
                        <a:rPr lang="en-US" sz="1100" dirty="0">
                          <a:solidFill>
                            <a:schemeClr val="dk1"/>
                          </a:solidFill>
                          <a:latin typeface="Calibri"/>
                          <a:ea typeface="Calibri"/>
                          <a:cs typeface="Calibri"/>
                          <a:sym typeface="Calibri"/>
                        </a:rPr>
                        <a:t> monthly </a:t>
                      </a:r>
                      <a:r>
                        <a:rPr lang="en-US" sz="1100" dirty="0" err="1">
                          <a:solidFill>
                            <a:schemeClr val="dk1"/>
                          </a:solidFill>
                          <a:latin typeface="Calibri"/>
                          <a:ea typeface="Calibri"/>
                          <a:cs typeface="Calibri"/>
                          <a:sym typeface="Calibri"/>
                        </a:rPr>
                        <a:t>โดยอยู่ภายใต้</a:t>
                      </a:r>
                      <a:r>
                        <a:rPr lang="en-US" sz="1100" dirty="0">
                          <a:solidFill>
                            <a:schemeClr val="dk1"/>
                          </a:solidFill>
                          <a:latin typeface="Calibri"/>
                          <a:ea typeface="Calibri"/>
                          <a:cs typeface="Calibri"/>
                          <a:sym typeface="Calibri"/>
                        </a:rPr>
                        <a:t> constraint min/max </a:t>
                      </a:r>
                      <a:r>
                        <a:rPr lang="en-US" sz="1100" dirty="0" err="1">
                          <a:solidFill>
                            <a:schemeClr val="dk1"/>
                          </a:solidFill>
                          <a:latin typeface="Calibri"/>
                          <a:ea typeface="Calibri"/>
                          <a:cs typeface="Calibri"/>
                          <a:sym typeface="Calibri"/>
                        </a:rPr>
                        <a:t>ใน</a:t>
                      </a:r>
                      <a:r>
                        <a:rPr lang="en-US" sz="1100" dirty="0">
                          <a:solidFill>
                            <a:schemeClr val="dk1"/>
                          </a:solidFill>
                          <a:latin typeface="Calibri"/>
                          <a:ea typeface="Calibri"/>
                          <a:cs typeface="Calibri"/>
                          <a:sym typeface="Calibri"/>
                        </a:rPr>
                        <a:t> monthly </a:t>
                      </a:r>
                      <a:r>
                        <a:rPr lang="en-US" sz="1100" dirty="0" err="1">
                          <a:solidFill>
                            <a:schemeClr val="dk1"/>
                          </a:solidFill>
                          <a:latin typeface="Calibri"/>
                          <a:ea typeface="Calibri"/>
                          <a:cs typeface="Calibri"/>
                          <a:sym typeface="Calibri"/>
                        </a:rPr>
                        <a:t>และ</a:t>
                      </a:r>
                      <a:r>
                        <a:rPr lang="en-US" sz="1100" dirty="0">
                          <a:solidFill>
                            <a:schemeClr val="dk1"/>
                          </a:solidFill>
                          <a:latin typeface="Calibri"/>
                          <a:ea typeface="Calibri"/>
                          <a:cs typeface="Calibri"/>
                          <a:sym typeface="Calibri"/>
                        </a:rPr>
                        <a:t> contract (year) volume</a:t>
                      </a:r>
                      <a:endParaRPr sz="1100" dirty="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3908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dirty="0" err="1">
                          <a:latin typeface="Calibri"/>
                          <a:ea typeface="Calibri"/>
                          <a:cs typeface="Calibri"/>
                          <a:sym typeface="Calibri"/>
                        </a:rPr>
                        <a:t>การกำหนดปริมาณการขายตามปริมาณของลำเรือ</a:t>
                      </a:r>
                      <a:r>
                        <a:rPr lang="en-US" sz="1100" dirty="0">
                          <a:latin typeface="Calibri"/>
                          <a:ea typeface="Calibri"/>
                          <a:cs typeface="Calibri"/>
                          <a:sym typeface="Calibri"/>
                        </a:rPr>
                        <a:t> (Shipment)</a:t>
                      </a:r>
                      <a:endParaRPr sz="1100"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เพิ่มเงื่อนไขการ optimize ปริมาณขายลูกค้าให้ align ตามปริมาณความจุเรือ รวมถึงข้อมูล constraint min/max volume และ tier volume</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รับเงื่อนไขความจุเรือจาก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11</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5464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รับเงื่อนไข C3 subs โดย fix ค่า 1.7 ส่วนของ C3 ชดเชย C2 1 ส่วน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เพิ่มการรับข้อมูลการปรับ parameter โดยไม่ fix 1.7 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6</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63908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optimize ปริมาณขายโดยยึดปริมาณ min/max (month) รายผลิตภัณฑ์/ลูกค้า &amp; monthly production volume</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กำหนดเงื่อนไขการ export NGL 1 shipment/yr โดย overrule optmization objective</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14</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54647">
                <a:tc>
                  <a:txBody>
                    <a:bodyPr/>
                    <a:lstStyle/>
                    <a:p>
                      <a:pPr marL="0" lvl="0" indent="0" algn="ctr" rtl="0">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ไม่ได้ออกแบบรองรับไว้ ตั้งแต่วันที่ประเมิน</a:t>
                      </a:r>
                      <a:endParaRPr sz="110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tc>
                  <a:txBody>
                    <a:bodyPr/>
                    <a:lstStyle/>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รับข้อมูลการ fix ตัวแปรจาก web</a:t>
                      </a:r>
                      <a:endParaRPr sz="1100">
                        <a:solidFill>
                          <a:schemeClr val="dk1"/>
                        </a:solidFill>
                        <a:latin typeface="Calibri"/>
                        <a:ea typeface="Calibri"/>
                        <a:cs typeface="Calibri"/>
                        <a:sym typeface="Calibri"/>
                      </a:endParaRPr>
                    </a:p>
                    <a:p>
                      <a:pPr marL="457200" lvl="0" indent="-298450"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ปรับให้ model สามารถ optimize ค่า transfer ดังกล่าวได้ กรณีที่ผู้ใช้งานไม่ระบุ fix มาจาก web</a:t>
                      </a:r>
                      <a:endParaRPr sz="1100">
                        <a:solidFill>
                          <a:schemeClr val="dk1"/>
                        </a:solidFill>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a:txBody>
                    <a:bodyPr/>
                    <a:lstStyle/>
                    <a:p>
                      <a:pPr marL="0" lvl="0" indent="0" algn="ctr" rtl="0">
                        <a:lnSpc>
                          <a:spcPct val="115000"/>
                        </a:lnSpc>
                        <a:spcBef>
                          <a:spcPts val="0"/>
                        </a:spcBef>
                        <a:spcAft>
                          <a:spcPts val="0"/>
                        </a:spcAft>
                        <a:buNone/>
                      </a:pPr>
                      <a:r>
                        <a:rPr lang="en-US" sz="1100" b="1">
                          <a:solidFill>
                            <a:schemeClr val="dk1"/>
                          </a:solidFill>
                          <a:latin typeface="Calibri"/>
                          <a:ea typeface="Calibri"/>
                          <a:cs typeface="Calibri"/>
                          <a:sym typeface="Calibri"/>
                        </a:rPr>
                        <a:t>8</a:t>
                      </a:r>
                      <a:endParaRPr sz="1100" b="1">
                        <a:solidFill>
                          <a:schemeClr val="dk1"/>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01737">
                <a:tc>
                  <a:txBody>
                    <a:bodyPr/>
                    <a:lstStyle/>
                    <a:p>
                      <a:pPr marL="457200" lvl="0" indent="-228600" algn="r" rtl="0">
                        <a:lnSpc>
                          <a:spcPct val="115000"/>
                        </a:lnSpc>
                        <a:spcBef>
                          <a:spcPts val="0"/>
                        </a:spcBef>
                        <a:spcAft>
                          <a:spcPts val="0"/>
                        </a:spcAft>
                        <a:buNone/>
                      </a:pPr>
                      <a:endParaRPr sz="1300" b="1">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gridSpan="3">
                  <a:txBody>
                    <a:bodyPr/>
                    <a:lstStyle/>
                    <a:p>
                      <a:pPr marL="457200" lvl="0" indent="-228600" algn="r" rtl="0">
                        <a:lnSpc>
                          <a:spcPct val="115000"/>
                        </a:lnSpc>
                        <a:spcBef>
                          <a:spcPts val="0"/>
                        </a:spcBef>
                        <a:spcAft>
                          <a:spcPts val="0"/>
                        </a:spcAft>
                        <a:buNone/>
                      </a:pPr>
                      <a:r>
                        <a:rPr lang="en-US" sz="1300" b="1" dirty="0">
                          <a:latin typeface="Calibri"/>
                          <a:ea typeface="Calibri"/>
                          <a:cs typeface="Calibri"/>
                          <a:sym typeface="Calibri"/>
                        </a:rPr>
                        <a:t>Total      </a:t>
                      </a:r>
                      <a:endParaRPr sz="1300" b="1" dirty="0">
                        <a:latin typeface="Calibri"/>
                        <a:ea typeface="Calibri"/>
                        <a:cs typeface="Calibri"/>
                        <a:sym typeface="Calibri"/>
                      </a:endParaRPr>
                    </a:p>
                  </a:txBody>
                  <a:tcPr marL="9525" marR="9525" marT="9525" marB="91425">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solidFill>
                      <a:srgbClr val="E6F1FC"/>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100" b="1" dirty="0">
                          <a:solidFill>
                            <a:srgbClr val="FF0000"/>
                          </a:solidFill>
                          <a:latin typeface="Calibri"/>
                          <a:ea typeface="Calibri"/>
                          <a:cs typeface="Calibri"/>
                          <a:sym typeface="Calibri"/>
                        </a:rPr>
                        <a:t>87</a:t>
                      </a:r>
                      <a:endParaRPr sz="1100" b="1" dirty="0">
                        <a:solidFill>
                          <a:srgbClr val="FF0000"/>
                        </a:solidFill>
                        <a:latin typeface="Calibri"/>
                        <a:ea typeface="Calibri"/>
                        <a:cs typeface="Calibri"/>
                        <a:sym typeface="Calibri"/>
                      </a:endParaRPr>
                    </a:p>
                  </a:txBody>
                  <a:tcPr marL="9525" marR="9525" marT="9525" marB="91425" anchor="ctr">
                    <a:lnL w="6275" cap="flat" cmpd="sng">
                      <a:solidFill>
                        <a:srgbClr val="000000"/>
                      </a:solidFill>
                      <a:prstDash val="solid"/>
                      <a:round/>
                      <a:headEnd type="none" w="sm" len="sm"/>
                      <a:tailEnd type="none" w="sm" len="sm"/>
                    </a:lnL>
                    <a:lnR w="6275" cap="flat" cmpd="sng">
                      <a:solidFill>
                        <a:srgbClr val="000000"/>
                      </a:solidFill>
                      <a:prstDash val="solid"/>
                      <a:round/>
                      <a:headEnd type="none" w="sm" len="sm"/>
                      <a:tailEnd type="none" w="sm" len="sm"/>
                    </a:lnR>
                    <a:lnT w="6275" cap="flat" cmpd="sng">
                      <a:solidFill>
                        <a:srgbClr val="000000"/>
                      </a:solidFill>
                      <a:prstDash val="solid"/>
                      <a:round/>
                      <a:headEnd type="none" w="sm" len="sm"/>
                      <a:tailEnd type="none" w="sm" len="sm"/>
                    </a:lnT>
                    <a:lnB w="627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 name="TextBox 4">
            <a:extLst>
              <a:ext uri="{FF2B5EF4-FFF2-40B4-BE49-F238E27FC236}">
                <a16:creationId xmlns:a16="http://schemas.microsoft.com/office/drawing/2014/main" id="{D1F12B18-CEEB-4079-A225-E10EAF5C17E9}"/>
              </a:ext>
            </a:extLst>
          </p:cNvPr>
          <p:cNvSpPr txBox="1"/>
          <p:nvPr/>
        </p:nvSpPr>
        <p:spPr>
          <a:xfrm>
            <a:off x="0" y="12832"/>
            <a:ext cx="6096000"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Prompt" panose="00000500000000000000" pitchFamily="2" charset="-34"/>
                <a:cs typeface="Prompt" panose="00000500000000000000" pitchFamily="2" charset="-34"/>
              </a:rPr>
              <a:t>Model Developer Man-days </a:t>
            </a:r>
            <a:r>
              <a:rPr lang="th-TH" sz="1800" b="1" i="0" u="none" strike="noStrike" dirty="0">
                <a:solidFill>
                  <a:srgbClr val="000000"/>
                </a:solidFill>
                <a:effectLst/>
                <a:latin typeface="Prompt" panose="00000500000000000000" pitchFamily="2" charset="-34"/>
                <a:cs typeface="Prompt" panose="00000500000000000000" pitchFamily="2" charset="-34"/>
              </a:rPr>
              <a:t> </a:t>
            </a:r>
            <a:r>
              <a:rPr lang="en-US" sz="1800" b="1" i="0" u="none" strike="noStrike" dirty="0">
                <a:solidFill>
                  <a:srgbClr val="000000"/>
                </a:solidFill>
                <a:effectLst/>
                <a:latin typeface="Prompt" panose="00000500000000000000" pitchFamily="2" charset="-34"/>
                <a:cs typeface="Prompt" panose="00000500000000000000" pitchFamily="2" charset="-34"/>
              </a:rPr>
              <a:t>Cost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114175a90cd_0_16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
        <p:nvSpPr>
          <p:cNvPr id="453" name="Google Shape;453;g114175a90cd_0_160"/>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454" name="Google Shape;454;g114175a90cd_0_160"/>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455" name="Google Shape;455;g114175a90cd_0_160"/>
          <p:cNvGraphicFramePr/>
          <p:nvPr/>
        </p:nvGraphicFramePr>
        <p:xfrm>
          <a:off x="5998000" y="4495150"/>
          <a:ext cx="5532300" cy="793688"/>
        </p:xfrm>
        <a:graphic>
          <a:graphicData uri="http://schemas.openxmlformats.org/drawingml/2006/table">
            <a:tbl>
              <a:tblPr>
                <a:noFill/>
                <a:tableStyleId>{9CFC17EF-85C2-405F-8AB1-C40E7C7D7235}</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gridCol w="1383075">
                  <a:extLst>
                    <a:ext uri="{9D8B030D-6E8A-4147-A177-3AD203B41FA5}">
                      <a16:colId xmlns:a16="http://schemas.microsoft.com/office/drawing/2014/main" val="20003"/>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US" sz="1200" b="1">
                          <a:solidFill>
                            <a:srgbClr val="FCFDFD"/>
                          </a:solidFill>
                        </a:rPr>
                        <a:t>Total</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vMerge="1">
                  <a:txBody>
                    <a:bodyPr/>
                    <a:lstStyle/>
                    <a:p>
                      <a:endParaRPr lang="en-US"/>
                    </a:p>
                  </a:txBody>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87</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bl>
          </a:graphicData>
        </a:graphic>
      </p:graphicFrame>
      <p:sp>
        <p:nvSpPr>
          <p:cNvPr id="456" name="Google Shape;456;g114175a90cd_0_160"/>
          <p:cNvSpPr/>
          <p:nvPr/>
        </p:nvSpPr>
        <p:spPr>
          <a:xfrm>
            <a:off x="10952625" y="4904725"/>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57" name="Google Shape;457;g114175a90cd_0_160"/>
          <p:cNvGraphicFramePr/>
          <p:nvPr/>
        </p:nvGraphicFramePr>
        <p:xfrm>
          <a:off x="477900" y="1044950"/>
          <a:ext cx="4504250" cy="4193150"/>
        </p:xfrm>
        <a:graphic>
          <a:graphicData uri="http://schemas.openxmlformats.org/drawingml/2006/table">
            <a:tbl>
              <a:tblPr>
                <a:noFill/>
                <a:tableStyleId>{9CFC17EF-85C2-405F-8AB1-C40E7C7D7235}</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458" name="Google Shape;458;g114175a90cd_0_160"/>
          <p:cNvGraphicFramePr/>
          <p:nvPr/>
        </p:nvGraphicFramePr>
        <p:xfrm>
          <a:off x="5998000" y="1044950"/>
          <a:ext cx="5620725" cy="2560150"/>
        </p:xfrm>
        <a:graphic>
          <a:graphicData uri="http://schemas.openxmlformats.org/drawingml/2006/table">
            <a:tbl>
              <a:tblPr>
                <a:noFill/>
                <a:tableStyleId>{9CFC17EF-85C2-405F-8AB1-C40E7C7D7235}</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459" name="Google Shape;459;g114175a90cd_0_160"/>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g114175a90cd_0_160"/>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g114175a90cd_0_160"/>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 name="Google Shape;462;g114175a90cd_0_160"/>
          <p:cNvCxnSpPr>
            <a:stCxn id="461"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89" name="Google Shape;89;p15"/>
          <p:cNvSpPr txBox="1"/>
          <p:nvPr/>
        </p:nvSpPr>
        <p:spPr>
          <a:xfrm>
            <a:off x="0" y="1138650"/>
            <a:ext cx="2406300" cy="4104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ภาพรวม</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Workflow</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ของระบบ</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3200"/>
              <a:buFont typeface="Arial"/>
              <a:buNone/>
            </a:pPr>
            <a:r>
              <a:rPr lang="en-US" sz="2800" b="1">
                <a:solidFill>
                  <a:srgbClr val="0070C0"/>
                </a:solidFill>
                <a:latin typeface="Prompt"/>
                <a:ea typeface="Prompt"/>
                <a:cs typeface="Prompt"/>
                <a:sym typeface="Prompt"/>
              </a:rPr>
              <a:t>ที่ออกแบบเดิม และที่มีการเปลี่ยนแปลง</a:t>
            </a:r>
            <a:endParaRPr sz="2800" b="1">
              <a:solidFill>
                <a:srgbClr val="0070C0"/>
              </a:solidFill>
              <a:latin typeface="Prompt"/>
              <a:ea typeface="Prompt"/>
              <a:cs typeface="Prompt"/>
              <a:sym typeface="Prompt"/>
            </a:endParaRPr>
          </a:p>
        </p:txBody>
      </p:sp>
      <p:pic>
        <p:nvPicPr>
          <p:cNvPr id="90" name="Google Shape;90;p15"/>
          <p:cNvPicPr preferRelativeResize="0"/>
          <p:nvPr/>
        </p:nvPicPr>
        <p:blipFill rotWithShape="1">
          <a:blip r:embed="rId3">
            <a:alphaModFix/>
          </a:blip>
          <a:srcRect/>
          <a:stretch/>
        </p:blipFill>
        <p:spPr>
          <a:xfrm>
            <a:off x="2306351" y="0"/>
            <a:ext cx="2775848" cy="6381924"/>
          </a:xfrm>
          <a:prstGeom prst="rect">
            <a:avLst/>
          </a:prstGeom>
          <a:noFill/>
          <a:ln>
            <a:noFill/>
          </a:ln>
        </p:spPr>
      </p:pic>
      <p:pic>
        <p:nvPicPr>
          <p:cNvPr id="91" name="Google Shape;91;p15"/>
          <p:cNvPicPr preferRelativeResize="0"/>
          <p:nvPr/>
        </p:nvPicPr>
        <p:blipFill>
          <a:blip r:embed="rId4">
            <a:alphaModFix/>
          </a:blip>
          <a:stretch>
            <a:fillRect/>
          </a:stretch>
        </p:blipFill>
        <p:spPr>
          <a:xfrm>
            <a:off x="5733149" y="277950"/>
            <a:ext cx="6188927" cy="5826026"/>
          </a:xfrm>
          <a:prstGeom prst="rect">
            <a:avLst/>
          </a:prstGeom>
          <a:noFill/>
          <a:ln>
            <a:noFill/>
          </a:ln>
        </p:spPr>
      </p:pic>
      <p:cxnSp>
        <p:nvCxnSpPr>
          <p:cNvPr id="92" name="Google Shape;92;p15"/>
          <p:cNvCxnSpPr>
            <a:stCxn id="90" idx="3"/>
            <a:endCxn id="91" idx="1"/>
          </p:cNvCxnSpPr>
          <p:nvPr/>
        </p:nvCxnSpPr>
        <p:spPr>
          <a:xfrm>
            <a:off x="5082199" y="3190962"/>
            <a:ext cx="651000" cy="0"/>
          </a:xfrm>
          <a:prstGeom prst="straightConnector1">
            <a:avLst/>
          </a:prstGeom>
          <a:noFill/>
          <a:ln w="28575" cap="flat" cmpd="sng">
            <a:solidFill>
              <a:srgbClr val="FF0000"/>
            </a:solidFill>
            <a:prstDash val="solid"/>
            <a:round/>
            <a:headEnd type="none" w="med" len="med"/>
            <a:tailEnd type="triangle" w="med" len="med"/>
          </a:ln>
        </p:spPr>
      </p:cxnSp>
      <p:sp>
        <p:nvSpPr>
          <p:cNvPr id="93" name="Google Shape;93;p15"/>
          <p:cNvSpPr/>
          <p:nvPr/>
        </p:nvSpPr>
        <p:spPr>
          <a:xfrm>
            <a:off x="10399700" y="5053700"/>
            <a:ext cx="148800" cy="148800"/>
          </a:xfrm>
          <a:prstGeom prst="ellipse">
            <a:avLst/>
          </a:prstGeom>
          <a:solidFill>
            <a:srgbClr val="93C47D"/>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p:nvPr/>
        </p:nvSpPr>
        <p:spPr>
          <a:xfrm>
            <a:off x="10518550" y="49587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ไม่มีการเปลี่ยนแปลง</a:t>
            </a:r>
            <a:endParaRPr sz="1000" i="1">
              <a:latin typeface="Prompt"/>
              <a:ea typeface="Prompt"/>
              <a:cs typeface="Prompt"/>
              <a:sym typeface="Prompt"/>
            </a:endParaRPr>
          </a:p>
        </p:txBody>
      </p:sp>
      <p:sp>
        <p:nvSpPr>
          <p:cNvPr id="95" name="Google Shape;95;p15"/>
          <p:cNvSpPr/>
          <p:nvPr/>
        </p:nvSpPr>
        <p:spPr>
          <a:xfrm>
            <a:off x="10399700" y="5372575"/>
            <a:ext cx="148800" cy="148800"/>
          </a:xfrm>
          <a:prstGeom prst="ellipse">
            <a:avLst/>
          </a:prstGeom>
          <a:solidFill>
            <a:srgbClr val="E06666"/>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10518550" y="527762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มีการเปลี่ยนแปลง</a:t>
            </a:r>
            <a:endParaRPr sz="1000" i="1">
              <a:latin typeface="Prompt"/>
              <a:ea typeface="Prompt"/>
              <a:cs typeface="Prompt"/>
              <a:sym typeface="Prompt"/>
            </a:endParaRPr>
          </a:p>
        </p:txBody>
      </p:sp>
      <p:sp>
        <p:nvSpPr>
          <p:cNvPr id="97" name="Google Shape;97;p15"/>
          <p:cNvSpPr/>
          <p:nvPr/>
        </p:nvSpPr>
        <p:spPr>
          <a:xfrm>
            <a:off x="10399700" y="5691450"/>
            <a:ext cx="148800" cy="148800"/>
          </a:xfrm>
          <a:prstGeom prst="ellipse">
            <a:avLst/>
          </a:prstGeom>
          <a:solidFill>
            <a:srgbClr val="F1C23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txBox="1"/>
          <p:nvPr/>
        </p:nvSpPr>
        <p:spPr>
          <a:xfrm>
            <a:off x="10518550" y="559650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เพิ่มเติมจาก PPS</a:t>
            </a:r>
            <a:endParaRPr sz="1000" i="1">
              <a:latin typeface="Prompt"/>
              <a:ea typeface="Prompt"/>
              <a:cs typeface="Prompt"/>
              <a:sym typeface="Promp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gf39c2ebce4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sp>
        <p:nvSpPr>
          <p:cNvPr id="473" name="Google Shape;473;gf39c2ebce4_0_0"/>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0070C0"/>
              </a:buClr>
              <a:buSzPts val="2400"/>
              <a:buFont typeface="Prompt"/>
              <a:buAutoNum type="arabicPeriod"/>
            </a:pPr>
            <a:r>
              <a:rPr lang="en-US" sz="2400" b="1">
                <a:solidFill>
                  <a:srgbClr val="0070C0"/>
                </a:solidFill>
                <a:latin typeface="Prompt"/>
                <a:ea typeface="Prompt"/>
                <a:cs typeface="Prompt"/>
                <a:sym typeface="Prompt"/>
              </a:rPr>
              <a:t>Report Etane Planning</a:t>
            </a:r>
            <a:endParaRPr sz="600">
              <a:latin typeface="Prompt"/>
              <a:ea typeface="Prompt"/>
              <a:cs typeface="Prompt"/>
              <a:sym typeface="Prompt"/>
            </a:endParaRPr>
          </a:p>
        </p:txBody>
      </p:sp>
      <p:pic>
        <p:nvPicPr>
          <p:cNvPr id="474" name="Google Shape;474;gf39c2ebce4_0_0"/>
          <p:cNvPicPr preferRelativeResize="0"/>
          <p:nvPr/>
        </p:nvPicPr>
        <p:blipFill>
          <a:blip r:embed="rId3">
            <a:alphaModFix/>
          </a:blip>
          <a:stretch>
            <a:fillRect/>
          </a:stretch>
        </p:blipFill>
        <p:spPr>
          <a:xfrm>
            <a:off x="2174950" y="766650"/>
            <a:ext cx="8357736" cy="2703225"/>
          </a:xfrm>
          <a:prstGeom prst="rect">
            <a:avLst/>
          </a:prstGeom>
          <a:noFill/>
          <a:ln>
            <a:noFill/>
          </a:ln>
        </p:spPr>
      </p:pic>
      <p:sp>
        <p:nvSpPr>
          <p:cNvPr id="475" name="Google Shape;475;gf39c2ebce4_0_0"/>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รายเดือน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ส่วนแสดงข้อมูลแผนการผลิต Etane(C2) รายวัน โดยแสดงข้อมูลเดือนปัจจุบัน และล่วงหน้า 3 เดือน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476" name="Google Shape;476;gf39c2ebce4_0_0"/>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477" name="Google Shape;477;gf39c2ebce4_0_0"/>
          <p:cNvSpPr txBox="1"/>
          <p:nvPr/>
        </p:nvSpPr>
        <p:spPr>
          <a:xfrm>
            <a:off x="5148275" y="3469875"/>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478" name="Google Shape;478;gf39c2ebce4_0_0"/>
          <p:cNvSpPr txBox="1"/>
          <p:nvPr/>
        </p:nvSpPr>
        <p:spPr>
          <a:xfrm>
            <a:off x="7538725" y="262900"/>
            <a:ext cx="2818200" cy="707856"/>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dirty="0">
                <a:solidFill>
                  <a:srgbClr val="FF0000"/>
                </a:solidFill>
                <a:highlight>
                  <a:srgbClr val="FFFF00"/>
                </a:highlight>
                <a:latin typeface="Prompt"/>
                <a:ea typeface="Prompt"/>
                <a:cs typeface="Prompt"/>
                <a:sym typeface="Prompt"/>
              </a:rPr>
              <a:t>1</a:t>
            </a:r>
            <a:r>
              <a:rPr lang="th-TH" sz="1700" dirty="0">
                <a:solidFill>
                  <a:srgbClr val="FF0000"/>
                </a:solidFill>
                <a:highlight>
                  <a:srgbClr val="FFFF00"/>
                </a:highlight>
                <a:latin typeface="Prompt"/>
                <a:ea typeface="Prompt"/>
                <a:cs typeface="Prompt"/>
                <a:sym typeface="Prompt"/>
              </a:rPr>
              <a:t>2</a:t>
            </a:r>
            <a:r>
              <a:rPr lang="en-US" sz="1700" dirty="0">
                <a:solidFill>
                  <a:srgbClr val="FF0000"/>
                </a:solidFill>
                <a:highlight>
                  <a:srgbClr val="FFFF00"/>
                </a:highlight>
                <a:latin typeface="Prompt"/>
                <a:ea typeface="Prompt"/>
                <a:cs typeface="Prompt"/>
                <a:sym typeface="Prompt"/>
              </a:rPr>
              <a:t> </a:t>
            </a:r>
            <a:r>
              <a:rPr lang="en-US" sz="1700" dirty="0" err="1">
                <a:solidFill>
                  <a:srgbClr val="FF0000"/>
                </a:solidFill>
                <a:highlight>
                  <a:srgbClr val="FFFF00"/>
                </a:highlight>
                <a:latin typeface="Prompt"/>
                <a:ea typeface="Prompt"/>
                <a:cs typeface="Prompt"/>
                <a:sym typeface="Prompt"/>
              </a:rPr>
              <a:t>Manday</a:t>
            </a:r>
            <a:r>
              <a:rPr lang="en-US" sz="1700" dirty="0">
                <a:solidFill>
                  <a:srgbClr val="FF0000"/>
                </a:solidFill>
                <a:highlight>
                  <a:srgbClr val="FFFF00"/>
                </a:highlight>
                <a:latin typeface="Prompt"/>
                <a:ea typeface="Prompt"/>
                <a:cs typeface="Prompt"/>
                <a:sym typeface="Prompt"/>
              </a:rPr>
              <a:t> (Total Report)</a:t>
            </a:r>
            <a:endParaRPr sz="2100" dirty="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Google Shape;484;gf39c2ebce4_0_19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sp>
        <p:nvSpPr>
          <p:cNvPr id="485" name="Google Shape;485;gf39c2ebce4_0_19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1. Report Etane Planning (ตัวอย่างรายงาน)</a:t>
            </a:r>
            <a:endParaRPr sz="600">
              <a:latin typeface="Prompt"/>
              <a:ea typeface="Prompt"/>
              <a:cs typeface="Prompt"/>
              <a:sym typeface="Prompt"/>
            </a:endParaRPr>
          </a:p>
        </p:txBody>
      </p:sp>
      <p:cxnSp>
        <p:nvCxnSpPr>
          <p:cNvPr id="486" name="Google Shape;486;gf39c2ebce4_0_19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487" name="Google Shape;487;gf39c2ebce4_0_19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488" name="Google Shape;488;gf39c2ebce4_0_19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489" name="Google Shape;489;gf39c2ebce4_0_195"/>
          <p:cNvPicPr preferRelativeResize="0"/>
          <p:nvPr/>
        </p:nvPicPr>
        <p:blipFill rotWithShape="1">
          <a:blip r:embed="rId3">
            <a:alphaModFix/>
          </a:blip>
          <a:srcRect r="12126"/>
          <a:stretch/>
        </p:blipFill>
        <p:spPr>
          <a:xfrm>
            <a:off x="148075" y="993275"/>
            <a:ext cx="5587800" cy="2046790"/>
          </a:xfrm>
          <a:prstGeom prst="rect">
            <a:avLst/>
          </a:prstGeom>
          <a:noFill/>
          <a:ln>
            <a:noFill/>
          </a:ln>
        </p:spPr>
      </p:pic>
      <p:pic>
        <p:nvPicPr>
          <p:cNvPr id="490" name="Google Shape;490;gf39c2ebce4_0_195"/>
          <p:cNvPicPr preferRelativeResize="0"/>
          <p:nvPr/>
        </p:nvPicPr>
        <p:blipFill>
          <a:blip r:embed="rId4">
            <a:alphaModFix/>
          </a:blip>
          <a:stretch>
            <a:fillRect/>
          </a:stretch>
        </p:blipFill>
        <p:spPr>
          <a:xfrm>
            <a:off x="6079575" y="1056087"/>
            <a:ext cx="5968675" cy="19211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Google Shape;496;gf39c2ebce4_0_14"/>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497" name="Google Shape;497;gf39c2ebce4_0_14"/>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a:t>
            </a:r>
            <a:endParaRPr sz="600">
              <a:latin typeface="Prompt"/>
              <a:ea typeface="Prompt"/>
              <a:cs typeface="Prompt"/>
              <a:sym typeface="Prompt"/>
            </a:endParaRPr>
          </a:p>
        </p:txBody>
      </p:sp>
      <p:sp>
        <p:nvSpPr>
          <p:cNvPr id="498" name="Google Shape;498;gf39c2ebce4_0_14"/>
          <p:cNvSpPr txBox="1">
            <a:spLocks noGrp="1"/>
          </p:cNvSpPr>
          <p:nvPr>
            <p:ph type="body" idx="2"/>
          </p:nvPr>
        </p:nvSpPr>
        <p:spPr>
          <a:xfrm>
            <a:off x="667325" y="4363725"/>
            <a:ext cx="11066700" cy="1806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3 รายงานย่อย ดังนี้</a:t>
            </a:r>
            <a:endParaRPr sz="1700" b="0">
              <a:latin typeface="Prompt"/>
              <a:ea typeface="Prompt"/>
              <a:cs typeface="Prompt"/>
              <a:sym typeface="Prompt"/>
            </a:endParaRPr>
          </a:p>
          <a:p>
            <a:pPr marL="457200" lvl="0" indent="-336550" algn="l" rtl="0">
              <a:spcBef>
                <a:spcPts val="0"/>
              </a:spcBef>
              <a:spcAft>
                <a:spcPts val="0"/>
              </a:spcAft>
              <a:buSzPts val="1700"/>
              <a:buFont typeface="Prompt"/>
              <a:buAutoNum type="arabicPeriod"/>
            </a:pPr>
            <a:r>
              <a:rPr lang="en-US" sz="1700" b="0">
                <a:latin typeface="Prompt"/>
                <a:ea typeface="Prompt"/>
                <a:cs typeface="Prompt"/>
                <a:sym typeface="Prompt"/>
              </a:rPr>
              <a:t>Sheet 11 th แสดงข้อมูล Ability โรงกลั่น และ คำนวณ All Import ข้อมูลจาก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2. Sheet 16 th แสดงข้อมูล M7 Demand และข้อมูล Result ที่ได้จาก Merge allo</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 3. Sheet ปรับแผนเดือน มิ.ย. 64 แสดงข้อมูลที่มีการปรับ Demand จาก Merge Allo ทุก Revision (แสดงเดือนล่วงหน้า 1 เดือน)</a:t>
            </a:r>
            <a:endParaRPr sz="1700" b="0">
              <a:latin typeface="Prompt"/>
              <a:ea typeface="Prompt"/>
              <a:cs typeface="Prompt"/>
              <a:sym typeface="Prompt"/>
            </a:endParaRPr>
          </a:p>
          <a:p>
            <a:pPr marL="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cxnSp>
        <p:nvCxnSpPr>
          <p:cNvPr id="499" name="Google Shape;499;gf39c2ebce4_0_14"/>
          <p:cNvCxnSpPr/>
          <p:nvPr/>
        </p:nvCxnSpPr>
        <p:spPr>
          <a:xfrm>
            <a:off x="193350" y="41526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500" name="Google Shape;500;gf39c2ebce4_0_14"/>
          <p:cNvSpPr txBox="1"/>
          <p:nvPr/>
        </p:nvSpPr>
        <p:spPr>
          <a:xfrm>
            <a:off x="5183350" y="3735063"/>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sp>
        <p:nvSpPr>
          <p:cNvPr id="501" name="Google Shape;501;gf39c2ebce4_0_14"/>
          <p:cNvSpPr txBox="1"/>
          <p:nvPr/>
        </p:nvSpPr>
        <p:spPr>
          <a:xfrm>
            <a:off x="6998725" y="2629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dirty="0">
                <a:solidFill>
                  <a:srgbClr val="FF0000"/>
                </a:solidFill>
                <a:highlight>
                  <a:srgbClr val="FFFF00"/>
                </a:highlight>
                <a:latin typeface="Prompt"/>
                <a:ea typeface="Prompt"/>
                <a:cs typeface="Prompt"/>
                <a:sym typeface="Prompt"/>
              </a:rPr>
              <a:t>1</a:t>
            </a:r>
            <a:r>
              <a:rPr lang="th-TH" sz="1700" dirty="0">
                <a:solidFill>
                  <a:srgbClr val="FF0000"/>
                </a:solidFill>
                <a:highlight>
                  <a:srgbClr val="FFFF00"/>
                </a:highlight>
                <a:latin typeface="Prompt"/>
                <a:ea typeface="Prompt"/>
                <a:cs typeface="Prompt"/>
                <a:sym typeface="Prompt"/>
              </a:rPr>
              <a:t>6</a:t>
            </a:r>
            <a:r>
              <a:rPr lang="en-US" sz="1700" dirty="0">
                <a:solidFill>
                  <a:srgbClr val="FF0000"/>
                </a:solidFill>
                <a:highlight>
                  <a:srgbClr val="FFFF00"/>
                </a:highlight>
                <a:latin typeface="Prompt"/>
                <a:ea typeface="Prompt"/>
                <a:cs typeface="Prompt"/>
                <a:sym typeface="Prompt"/>
              </a:rPr>
              <a:t>  </a:t>
            </a:r>
            <a:r>
              <a:rPr lang="en-US" sz="1700" dirty="0" err="1">
                <a:solidFill>
                  <a:srgbClr val="FF0000"/>
                </a:solidFill>
                <a:highlight>
                  <a:srgbClr val="FFFF00"/>
                </a:highlight>
                <a:latin typeface="Prompt"/>
                <a:ea typeface="Prompt"/>
                <a:cs typeface="Prompt"/>
                <a:sym typeface="Prompt"/>
              </a:rPr>
              <a:t>Manday</a:t>
            </a:r>
            <a:r>
              <a:rPr lang="en-US" sz="1700" dirty="0">
                <a:solidFill>
                  <a:srgbClr val="FF0000"/>
                </a:solidFill>
                <a:highlight>
                  <a:srgbClr val="FFFF00"/>
                </a:highlight>
                <a:latin typeface="Prompt"/>
                <a:ea typeface="Prompt"/>
                <a:cs typeface="Prompt"/>
                <a:sym typeface="Prompt"/>
              </a:rPr>
              <a:t> (Total Report)</a:t>
            </a:r>
            <a:endParaRPr sz="2100" dirty="0">
              <a:solidFill>
                <a:schemeClr val="accent2"/>
              </a:solidFill>
              <a:highlight>
                <a:srgbClr val="FFFF00"/>
              </a:highlight>
              <a:latin typeface="Tahoma"/>
              <a:ea typeface="Tahoma"/>
              <a:cs typeface="Tahoma"/>
              <a:sym typeface="Tahoma"/>
            </a:endParaRPr>
          </a:p>
        </p:txBody>
      </p:sp>
      <p:pic>
        <p:nvPicPr>
          <p:cNvPr id="502" name="Google Shape;502;gf39c2ebce4_0_14"/>
          <p:cNvPicPr preferRelativeResize="0"/>
          <p:nvPr/>
        </p:nvPicPr>
        <p:blipFill>
          <a:blip r:embed="rId3">
            <a:alphaModFix/>
          </a:blip>
          <a:stretch>
            <a:fillRect/>
          </a:stretch>
        </p:blipFill>
        <p:spPr>
          <a:xfrm>
            <a:off x="1582076" y="919050"/>
            <a:ext cx="8985676" cy="2816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gf39c2ebce4_0_20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
        <p:nvSpPr>
          <p:cNvPr id="509" name="Google Shape;509;gf39c2ebce4_0_20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a:t>
            </a:r>
            <a:endParaRPr sz="600">
              <a:latin typeface="Prompt"/>
              <a:ea typeface="Prompt"/>
              <a:cs typeface="Prompt"/>
              <a:sym typeface="Prompt"/>
            </a:endParaRPr>
          </a:p>
        </p:txBody>
      </p:sp>
      <p:cxnSp>
        <p:nvCxnSpPr>
          <p:cNvPr id="510" name="Google Shape;510;gf39c2ebce4_0_20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11" name="Google Shape;511;gf39c2ebce4_0_20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512" name="Google Shape;512;gf39c2ebce4_0_20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513" name="Google Shape;513;gf39c2ebce4_0_208"/>
          <p:cNvPicPr preferRelativeResize="0"/>
          <p:nvPr/>
        </p:nvPicPr>
        <p:blipFill>
          <a:blip r:embed="rId3">
            <a:alphaModFix/>
          </a:blip>
          <a:stretch>
            <a:fillRect/>
          </a:stretch>
        </p:blipFill>
        <p:spPr>
          <a:xfrm>
            <a:off x="6096000" y="1456875"/>
            <a:ext cx="6027101" cy="1801851"/>
          </a:xfrm>
          <a:prstGeom prst="rect">
            <a:avLst/>
          </a:prstGeom>
          <a:noFill/>
          <a:ln>
            <a:noFill/>
          </a:ln>
        </p:spPr>
      </p:pic>
      <p:pic>
        <p:nvPicPr>
          <p:cNvPr id="514" name="Google Shape;514;gf39c2ebce4_0_208"/>
          <p:cNvPicPr preferRelativeResize="0"/>
          <p:nvPr/>
        </p:nvPicPr>
        <p:blipFill>
          <a:blip r:embed="rId4">
            <a:alphaModFix/>
          </a:blip>
          <a:stretch>
            <a:fillRect/>
          </a:stretch>
        </p:blipFill>
        <p:spPr>
          <a:xfrm>
            <a:off x="212250" y="1514100"/>
            <a:ext cx="5523625" cy="17310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0" name="Google Shape;520;gf39c2ebce4_0_22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521" name="Google Shape;521;gf39c2ebce4_0_22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2. Report Inform OR (ตัวอย่างรายงาน) (ต่อ)</a:t>
            </a:r>
            <a:endParaRPr sz="600">
              <a:latin typeface="Prompt"/>
              <a:ea typeface="Prompt"/>
              <a:cs typeface="Prompt"/>
              <a:sym typeface="Prompt"/>
            </a:endParaRPr>
          </a:p>
        </p:txBody>
      </p:sp>
      <p:sp>
        <p:nvSpPr>
          <p:cNvPr id="522" name="Google Shape;522;gf39c2ebce4_0_222"/>
          <p:cNvSpPr txBox="1"/>
          <p:nvPr/>
        </p:nvSpPr>
        <p:spPr>
          <a:xfrm>
            <a:off x="614575" y="5944650"/>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pic>
        <p:nvPicPr>
          <p:cNvPr id="523" name="Google Shape;523;gf39c2ebce4_0_222"/>
          <p:cNvPicPr preferRelativeResize="0"/>
          <p:nvPr/>
        </p:nvPicPr>
        <p:blipFill>
          <a:blip r:embed="rId3">
            <a:alphaModFix/>
          </a:blip>
          <a:stretch>
            <a:fillRect/>
          </a:stretch>
        </p:blipFill>
        <p:spPr>
          <a:xfrm>
            <a:off x="246238" y="763788"/>
            <a:ext cx="5968676" cy="5031313"/>
          </a:xfrm>
          <a:prstGeom prst="rect">
            <a:avLst/>
          </a:prstGeom>
          <a:noFill/>
          <a:ln>
            <a:noFill/>
          </a:ln>
        </p:spPr>
      </p:pic>
      <p:cxnSp>
        <p:nvCxnSpPr>
          <p:cNvPr id="524" name="Google Shape;524;gf39c2ebce4_0_222"/>
          <p:cNvCxnSpPr/>
          <p:nvPr/>
        </p:nvCxnSpPr>
        <p:spPr>
          <a:xfrm>
            <a:off x="6686225" y="608850"/>
            <a:ext cx="21600" cy="53412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gf39c2ebce4_0_52"/>
          <p:cNvSpPr txBox="1">
            <a:spLocks noGrp="1"/>
          </p:cNvSpPr>
          <p:nvPr>
            <p:ph type="body" idx="2"/>
          </p:nvPr>
        </p:nvSpPr>
        <p:spPr>
          <a:xfrm>
            <a:off x="562650" y="4644350"/>
            <a:ext cx="11066700" cy="1477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2 รายงานย่อย ดังนี้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Sheet demand supply balance แสดงข้อมูล Ability Ry และ ข้อมูลจาก Merge Allo</a:t>
            </a:r>
            <a:endParaRPr sz="1700" b="0">
              <a:latin typeface="Prompt"/>
              <a:ea typeface="Prompt"/>
              <a:cs typeface="Prompt"/>
              <a:sym typeface="Prompt"/>
            </a:endParaRPr>
          </a:p>
          <a:p>
            <a:pPr marL="0" lvl="0" indent="0" algn="l" rtl="0">
              <a:spcBef>
                <a:spcPts val="0"/>
              </a:spcBef>
              <a:spcAft>
                <a:spcPts val="0"/>
              </a:spcAft>
              <a:buClr>
                <a:schemeClr val="dk1"/>
              </a:buClr>
              <a:buSzPts val="1100"/>
              <a:buFont typeface="Arial"/>
              <a:buNone/>
            </a:pPr>
            <a:r>
              <a:rPr lang="en-US" sz="1700" b="0">
                <a:latin typeface="Prompt"/>
                <a:ea typeface="Prompt"/>
                <a:cs typeface="Prompt"/>
                <a:sym typeface="Prompt"/>
              </a:rPr>
              <a:t>2. Sheet seperate แสดงข้อมูล Sum ตามลูกค้า M.7 และ None M.7</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531" name="Google Shape;531;gf39c2ebce4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
        <p:nvSpPr>
          <p:cNvPr id="532" name="Google Shape;532;gf39c2ebce4_0_52"/>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3. Report LPG Rolling </a:t>
            </a:r>
            <a:endParaRPr sz="600">
              <a:latin typeface="Prompt"/>
              <a:ea typeface="Prompt"/>
              <a:cs typeface="Prompt"/>
              <a:sym typeface="Prompt"/>
            </a:endParaRPr>
          </a:p>
        </p:txBody>
      </p:sp>
      <p:cxnSp>
        <p:nvCxnSpPr>
          <p:cNvPr id="533" name="Google Shape;533;gf39c2ebce4_0_52"/>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534" name="Google Shape;534;gf39c2ebce4_0_52"/>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535" name="Google Shape;535;gf39c2ebce4_0_52"/>
          <p:cNvPicPr preferRelativeResize="0"/>
          <p:nvPr/>
        </p:nvPicPr>
        <p:blipFill>
          <a:blip r:embed="rId3">
            <a:alphaModFix/>
          </a:blip>
          <a:stretch>
            <a:fillRect/>
          </a:stretch>
        </p:blipFill>
        <p:spPr>
          <a:xfrm>
            <a:off x="2474475" y="570350"/>
            <a:ext cx="6918176" cy="3470200"/>
          </a:xfrm>
          <a:prstGeom prst="rect">
            <a:avLst/>
          </a:prstGeom>
          <a:noFill/>
          <a:ln>
            <a:noFill/>
          </a:ln>
        </p:spPr>
      </p:pic>
      <p:sp>
        <p:nvSpPr>
          <p:cNvPr id="536" name="Google Shape;536;gf39c2ebce4_0_52"/>
          <p:cNvSpPr txBox="1"/>
          <p:nvPr/>
        </p:nvSpPr>
        <p:spPr>
          <a:xfrm>
            <a:off x="7682750"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10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gf39c2ebce4_0_23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543" name="Google Shape;543;gf39c2ebce4_0_23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3. Report LPG Rolling (ตัวอย่างรายงาน)</a:t>
            </a:r>
            <a:endParaRPr sz="600">
              <a:latin typeface="Prompt"/>
              <a:ea typeface="Prompt"/>
              <a:cs typeface="Prompt"/>
              <a:sym typeface="Prompt"/>
            </a:endParaRPr>
          </a:p>
        </p:txBody>
      </p:sp>
      <p:cxnSp>
        <p:nvCxnSpPr>
          <p:cNvPr id="544" name="Google Shape;544;gf39c2ebce4_0_235"/>
          <p:cNvCxnSpPr/>
          <p:nvPr/>
        </p:nvCxnSpPr>
        <p:spPr>
          <a:xfrm>
            <a:off x="59731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45" name="Google Shape;545;gf39c2ebce4_0_23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546" name="Google Shape;546;gf39c2ebce4_0_23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547" name="Google Shape;547;gf39c2ebce4_0_235"/>
          <p:cNvPicPr preferRelativeResize="0"/>
          <p:nvPr/>
        </p:nvPicPr>
        <p:blipFill>
          <a:blip r:embed="rId3">
            <a:alphaModFix/>
          </a:blip>
          <a:stretch>
            <a:fillRect/>
          </a:stretch>
        </p:blipFill>
        <p:spPr>
          <a:xfrm>
            <a:off x="76200" y="995250"/>
            <a:ext cx="5817099" cy="2917900"/>
          </a:xfrm>
          <a:prstGeom prst="rect">
            <a:avLst/>
          </a:prstGeom>
          <a:noFill/>
          <a:ln>
            <a:noFill/>
          </a:ln>
        </p:spPr>
      </p:pic>
      <p:pic>
        <p:nvPicPr>
          <p:cNvPr id="548" name="Google Shape;548;gf39c2ebce4_0_235"/>
          <p:cNvPicPr preferRelativeResize="0"/>
          <p:nvPr/>
        </p:nvPicPr>
        <p:blipFill>
          <a:blip r:embed="rId4">
            <a:alphaModFix/>
          </a:blip>
          <a:stretch>
            <a:fillRect/>
          </a:stretch>
        </p:blipFill>
        <p:spPr>
          <a:xfrm>
            <a:off x="6223325" y="995250"/>
            <a:ext cx="5384401" cy="30692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gf39c2ebce4_0_79"/>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5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Ability</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Balance ของผลิตภัณฑ์ต่างๆ</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ข้อมูลปรับแผนจำหน่าย ล่วงหน้า 12 เดือน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สรุปแผนจำหน่าย เป็นการเทียบระหว่าง Plan และ Actual เดือนปัจจุบัน</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555" name="Google Shape;555;gf39c2ebce4_0_79"/>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556" name="Google Shape;556;gf39c2ebce4_0_79"/>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a:t>
            </a:r>
            <a:endParaRPr sz="600">
              <a:latin typeface="Prompt"/>
              <a:ea typeface="Prompt"/>
              <a:cs typeface="Prompt"/>
              <a:sym typeface="Prompt"/>
            </a:endParaRPr>
          </a:p>
        </p:txBody>
      </p:sp>
      <p:cxnSp>
        <p:nvCxnSpPr>
          <p:cNvPr id="557" name="Google Shape;557;gf39c2ebce4_0_79"/>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558" name="Google Shape;558;gf39c2ebce4_0_79"/>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559" name="Google Shape;559;gf39c2ebce4_0_79"/>
          <p:cNvPicPr preferRelativeResize="0"/>
          <p:nvPr/>
        </p:nvPicPr>
        <p:blipFill>
          <a:blip r:embed="rId3">
            <a:alphaModFix/>
          </a:blip>
          <a:stretch>
            <a:fillRect/>
          </a:stretch>
        </p:blipFill>
        <p:spPr>
          <a:xfrm>
            <a:off x="2116850" y="919050"/>
            <a:ext cx="8408069" cy="2969099"/>
          </a:xfrm>
          <a:prstGeom prst="rect">
            <a:avLst/>
          </a:prstGeom>
          <a:noFill/>
          <a:ln>
            <a:noFill/>
          </a:ln>
        </p:spPr>
      </p:pic>
      <p:sp>
        <p:nvSpPr>
          <p:cNvPr id="560" name="Google Shape;560;gf39c2ebce4_0_79"/>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52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65"/>
        <p:cNvGrpSpPr/>
        <p:nvPr/>
      </p:nvGrpSpPr>
      <p:grpSpPr>
        <a:xfrm>
          <a:off x="0" y="0"/>
          <a:ext cx="0" cy="0"/>
          <a:chOff x="0" y="0"/>
          <a:chExt cx="0" cy="0"/>
        </a:xfrm>
      </p:grpSpPr>
      <p:sp>
        <p:nvSpPr>
          <p:cNvPr id="566" name="Google Shape;566;gf39c2ebce4_0_9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567" name="Google Shape;567;gf39c2ebce4_0_9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a:t>
            </a:r>
            <a:endParaRPr sz="600">
              <a:latin typeface="Prompt"/>
              <a:ea typeface="Prompt"/>
              <a:cs typeface="Prompt"/>
              <a:sym typeface="Prompt"/>
            </a:endParaRPr>
          </a:p>
        </p:txBody>
      </p:sp>
      <p:pic>
        <p:nvPicPr>
          <p:cNvPr id="568" name="Google Shape;568;gf39c2ebce4_0_91"/>
          <p:cNvPicPr preferRelativeResize="0"/>
          <p:nvPr/>
        </p:nvPicPr>
        <p:blipFill rotWithShape="1">
          <a:blip r:embed="rId3">
            <a:alphaModFix/>
          </a:blip>
          <a:srcRect r="3428"/>
          <a:stretch/>
        </p:blipFill>
        <p:spPr>
          <a:xfrm>
            <a:off x="82225" y="766650"/>
            <a:ext cx="5653650" cy="3391476"/>
          </a:xfrm>
          <a:prstGeom prst="rect">
            <a:avLst/>
          </a:prstGeom>
          <a:noFill/>
          <a:ln>
            <a:noFill/>
          </a:ln>
        </p:spPr>
      </p:pic>
      <p:pic>
        <p:nvPicPr>
          <p:cNvPr id="569" name="Google Shape;569;gf39c2ebce4_0_91"/>
          <p:cNvPicPr preferRelativeResize="0"/>
          <p:nvPr/>
        </p:nvPicPr>
        <p:blipFill rotWithShape="1">
          <a:blip r:embed="rId4">
            <a:alphaModFix/>
          </a:blip>
          <a:srcRect r="14683"/>
          <a:stretch/>
        </p:blipFill>
        <p:spPr>
          <a:xfrm>
            <a:off x="5927175" y="766650"/>
            <a:ext cx="6264825" cy="3391475"/>
          </a:xfrm>
          <a:prstGeom prst="rect">
            <a:avLst/>
          </a:prstGeom>
          <a:noFill/>
          <a:ln>
            <a:noFill/>
          </a:ln>
        </p:spPr>
      </p:pic>
      <p:cxnSp>
        <p:nvCxnSpPr>
          <p:cNvPr id="570" name="Google Shape;570;gf39c2ebce4_0_9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71" name="Google Shape;571;gf39c2ebce4_0_9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572" name="Google Shape;572;gf39c2ebce4_0_91"/>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1d5e0c625f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cxnSp>
        <p:nvCxnSpPr>
          <p:cNvPr id="105" name="Google Shape;105;g11d5e0c625f_0_0"/>
          <p:cNvCxnSpPr/>
          <p:nvPr/>
        </p:nvCxnSpPr>
        <p:spPr>
          <a:xfrm>
            <a:off x="698850" y="5197850"/>
            <a:ext cx="10794300" cy="27000"/>
          </a:xfrm>
          <a:prstGeom prst="straightConnector1">
            <a:avLst/>
          </a:prstGeom>
          <a:noFill/>
          <a:ln w="38100" cap="flat" cmpd="sng">
            <a:solidFill>
              <a:srgbClr val="0070C0"/>
            </a:solidFill>
            <a:prstDash val="solid"/>
            <a:round/>
            <a:headEnd type="none" w="med" len="med"/>
            <a:tailEnd type="triangle" w="med" len="med"/>
          </a:ln>
        </p:spPr>
      </p:cxnSp>
      <p:sp>
        <p:nvSpPr>
          <p:cNvPr id="106" name="Google Shape;106;g11d5e0c625f_0_0"/>
          <p:cNvSpPr/>
          <p:nvPr/>
        </p:nvSpPr>
        <p:spPr>
          <a:xfrm>
            <a:off x="63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g11d5e0c625f_0_0"/>
          <p:cNvSpPr/>
          <p:nvPr/>
        </p:nvSpPr>
        <p:spPr>
          <a:xfrm>
            <a:off x="139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11d5e0c625f_0_0"/>
          <p:cNvSpPr/>
          <p:nvPr/>
        </p:nvSpPr>
        <p:spPr>
          <a:xfrm>
            <a:off x="215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g11d5e0c625f_0_0"/>
          <p:cNvSpPr/>
          <p:nvPr/>
        </p:nvSpPr>
        <p:spPr>
          <a:xfrm>
            <a:off x="292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11d5e0c625f_0_0"/>
          <p:cNvSpPr/>
          <p:nvPr/>
        </p:nvSpPr>
        <p:spPr>
          <a:xfrm>
            <a:off x="368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11d5e0c625f_0_0"/>
          <p:cNvSpPr/>
          <p:nvPr/>
        </p:nvSpPr>
        <p:spPr>
          <a:xfrm>
            <a:off x="444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11d5e0c625f_0_0"/>
          <p:cNvSpPr/>
          <p:nvPr/>
        </p:nvSpPr>
        <p:spPr>
          <a:xfrm>
            <a:off x="520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11d5e0c625f_0_0"/>
          <p:cNvSpPr/>
          <p:nvPr/>
        </p:nvSpPr>
        <p:spPr>
          <a:xfrm>
            <a:off x="596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11d5e0c625f_0_0"/>
          <p:cNvSpPr/>
          <p:nvPr/>
        </p:nvSpPr>
        <p:spPr>
          <a:xfrm>
            <a:off x="6731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11d5e0c625f_0_0"/>
          <p:cNvSpPr/>
          <p:nvPr/>
        </p:nvSpPr>
        <p:spPr>
          <a:xfrm>
            <a:off x="7493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11d5e0c625f_0_0"/>
          <p:cNvSpPr/>
          <p:nvPr/>
        </p:nvSpPr>
        <p:spPr>
          <a:xfrm>
            <a:off x="8255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11d5e0c625f_0_0"/>
          <p:cNvSpPr/>
          <p:nvPr/>
        </p:nvSpPr>
        <p:spPr>
          <a:xfrm>
            <a:off x="9017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11d5e0c625f_0_0"/>
          <p:cNvSpPr/>
          <p:nvPr/>
        </p:nvSpPr>
        <p:spPr>
          <a:xfrm>
            <a:off x="97797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11d5e0c625f_0_0"/>
          <p:cNvSpPr/>
          <p:nvPr/>
        </p:nvSpPr>
        <p:spPr>
          <a:xfrm>
            <a:off x="11027450" y="5136950"/>
            <a:ext cx="148800" cy="148800"/>
          </a:xfrm>
          <a:prstGeom prst="ellipse">
            <a:avLst/>
          </a:prstGeom>
          <a:solidFill>
            <a:schemeClr val="lt1"/>
          </a:solidFill>
          <a:ln w="38100"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11d5e0c625f_0_0"/>
          <p:cNvSpPr txBox="1"/>
          <p:nvPr/>
        </p:nvSpPr>
        <p:spPr>
          <a:xfrm>
            <a:off x="42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4/21</a:t>
            </a:r>
            <a:endParaRPr i="1">
              <a:solidFill>
                <a:srgbClr val="0070C0"/>
              </a:solidFill>
              <a:latin typeface="Prompt"/>
              <a:ea typeface="Prompt"/>
              <a:cs typeface="Prompt"/>
              <a:sym typeface="Prompt"/>
            </a:endParaRPr>
          </a:p>
        </p:txBody>
      </p:sp>
      <p:sp>
        <p:nvSpPr>
          <p:cNvPr id="121" name="Google Shape;121;g11d5e0c625f_0_0"/>
          <p:cNvSpPr txBox="1"/>
          <p:nvPr/>
        </p:nvSpPr>
        <p:spPr>
          <a:xfrm>
            <a:off x="1188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5/21</a:t>
            </a:r>
            <a:endParaRPr i="1">
              <a:solidFill>
                <a:srgbClr val="0070C0"/>
              </a:solidFill>
              <a:latin typeface="Prompt"/>
              <a:ea typeface="Prompt"/>
              <a:cs typeface="Prompt"/>
              <a:sym typeface="Prompt"/>
            </a:endParaRPr>
          </a:p>
        </p:txBody>
      </p:sp>
      <p:sp>
        <p:nvSpPr>
          <p:cNvPr id="122" name="Google Shape;122;g11d5e0c625f_0_0"/>
          <p:cNvSpPr txBox="1"/>
          <p:nvPr/>
        </p:nvSpPr>
        <p:spPr>
          <a:xfrm>
            <a:off x="1950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6/21</a:t>
            </a:r>
            <a:endParaRPr i="1">
              <a:solidFill>
                <a:srgbClr val="0070C0"/>
              </a:solidFill>
              <a:latin typeface="Prompt"/>
              <a:ea typeface="Prompt"/>
              <a:cs typeface="Prompt"/>
              <a:sym typeface="Prompt"/>
            </a:endParaRPr>
          </a:p>
        </p:txBody>
      </p:sp>
      <p:sp>
        <p:nvSpPr>
          <p:cNvPr id="123" name="Google Shape;123;g11d5e0c625f_0_0"/>
          <p:cNvSpPr txBox="1"/>
          <p:nvPr/>
        </p:nvSpPr>
        <p:spPr>
          <a:xfrm>
            <a:off x="2712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7/21</a:t>
            </a:r>
            <a:endParaRPr i="1">
              <a:solidFill>
                <a:srgbClr val="0070C0"/>
              </a:solidFill>
              <a:latin typeface="Prompt"/>
              <a:ea typeface="Prompt"/>
              <a:cs typeface="Prompt"/>
              <a:sym typeface="Prompt"/>
            </a:endParaRPr>
          </a:p>
        </p:txBody>
      </p:sp>
      <p:sp>
        <p:nvSpPr>
          <p:cNvPr id="124" name="Google Shape;124;g11d5e0c625f_0_0"/>
          <p:cNvSpPr txBox="1"/>
          <p:nvPr/>
        </p:nvSpPr>
        <p:spPr>
          <a:xfrm>
            <a:off x="347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8/21</a:t>
            </a:r>
            <a:endParaRPr i="1">
              <a:solidFill>
                <a:srgbClr val="0070C0"/>
              </a:solidFill>
              <a:latin typeface="Prompt"/>
              <a:ea typeface="Prompt"/>
              <a:cs typeface="Prompt"/>
              <a:sym typeface="Prompt"/>
            </a:endParaRPr>
          </a:p>
        </p:txBody>
      </p:sp>
      <p:sp>
        <p:nvSpPr>
          <p:cNvPr id="125" name="Google Shape;125;g11d5e0c625f_0_0"/>
          <p:cNvSpPr txBox="1"/>
          <p:nvPr/>
        </p:nvSpPr>
        <p:spPr>
          <a:xfrm>
            <a:off x="4236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9/21</a:t>
            </a:r>
            <a:endParaRPr i="1">
              <a:solidFill>
                <a:srgbClr val="0070C0"/>
              </a:solidFill>
              <a:latin typeface="Prompt"/>
              <a:ea typeface="Prompt"/>
              <a:cs typeface="Prompt"/>
              <a:sym typeface="Prompt"/>
            </a:endParaRPr>
          </a:p>
        </p:txBody>
      </p:sp>
      <p:sp>
        <p:nvSpPr>
          <p:cNvPr id="126" name="Google Shape;126;g11d5e0c625f_0_0"/>
          <p:cNvSpPr txBox="1"/>
          <p:nvPr/>
        </p:nvSpPr>
        <p:spPr>
          <a:xfrm>
            <a:off x="493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10/21</a:t>
            </a:r>
            <a:endParaRPr i="1">
              <a:solidFill>
                <a:srgbClr val="0070C0"/>
              </a:solidFill>
              <a:latin typeface="Prompt"/>
              <a:ea typeface="Prompt"/>
              <a:cs typeface="Prompt"/>
              <a:sym typeface="Prompt"/>
            </a:endParaRPr>
          </a:p>
        </p:txBody>
      </p:sp>
      <p:sp>
        <p:nvSpPr>
          <p:cNvPr id="127" name="Google Shape;127;g11d5e0c625f_0_0"/>
          <p:cNvSpPr txBox="1"/>
          <p:nvPr/>
        </p:nvSpPr>
        <p:spPr>
          <a:xfrm>
            <a:off x="569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11/21</a:t>
            </a:r>
            <a:endParaRPr i="1">
              <a:solidFill>
                <a:srgbClr val="0070C0"/>
              </a:solidFill>
              <a:latin typeface="Prompt"/>
              <a:ea typeface="Prompt"/>
              <a:cs typeface="Prompt"/>
              <a:sym typeface="Prompt"/>
            </a:endParaRPr>
          </a:p>
        </p:txBody>
      </p:sp>
      <p:sp>
        <p:nvSpPr>
          <p:cNvPr id="128" name="Google Shape;128;g11d5e0c625f_0_0"/>
          <p:cNvSpPr txBox="1"/>
          <p:nvPr/>
        </p:nvSpPr>
        <p:spPr>
          <a:xfrm>
            <a:off x="6455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12/21</a:t>
            </a:r>
            <a:endParaRPr i="1">
              <a:solidFill>
                <a:srgbClr val="0070C0"/>
              </a:solidFill>
              <a:latin typeface="Prompt"/>
              <a:ea typeface="Prompt"/>
              <a:cs typeface="Prompt"/>
              <a:sym typeface="Prompt"/>
            </a:endParaRPr>
          </a:p>
        </p:txBody>
      </p:sp>
      <p:sp>
        <p:nvSpPr>
          <p:cNvPr id="129" name="Google Shape;129;g11d5e0c625f_0_0"/>
          <p:cNvSpPr txBox="1"/>
          <p:nvPr/>
        </p:nvSpPr>
        <p:spPr>
          <a:xfrm>
            <a:off x="7284650" y="528575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0070C0"/>
                </a:solidFill>
                <a:latin typeface="Prompt"/>
                <a:ea typeface="Prompt"/>
                <a:cs typeface="Prompt"/>
                <a:sym typeface="Prompt"/>
              </a:rPr>
              <a:t>1/22</a:t>
            </a:r>
            <a:endParaRPr i="1">
              <a:solidFill>
                <a:srgbClr val="0070C0"/>
              </a:solidFill>
              <a:latin typeface="Prompt"/>
              <a:ea typeface="Prompt"/>
              <a:cs typeface="Prompt"/>
              <a:sym typeface="Prompt"/>
            </a:endParaRPr>
          </a:p>
        </p:txBody>
      </p:sp>
      <p:sp>
        <p:nvSpPr>
          <p:cNvPr id="130" name="Google Shape;130;g11d5e0c625f_0_0"/>
          <p:cNvSpPr txBox="1"/>
          <p:nvPr/>
        </p:nvSpPr>
        <p:spPr>
          <a:xfrm>
            <a:off x="7979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2/22</a:t>
            </a:r>
            <a:endParaRPr i="1">
              <a:solidFill>
                <a:srgbClr val="0070C0"/>
              </a:solidFill>
              <a:latin typeface="Prompt"/>
              <a:ea typeface="Prompt"/>
              <a:cs typeface="Prompt"/>
              <a:sym typeface="Prompt"/>
            </a:endParaRPr>
          </a:p>
        </p:txBody>
      </p:sp>
      <p:sp>
        <p:nvSpPr>
          <p:cNvPr id="131" name="Google Shape;131;g11d5e0c625f_0_0"/>
          <p:cNvSpPr txBox="1"/>
          <p:nvPr/>
        </p:nvSpPr>
        <p:spPr>
          <a:xfrm>
            <a:off x="8741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3/22</a:t>
            </a:r>
            <a:endParaRPr i="1">
              <a:solidFill>
                <a:srgbClr val="0070C0"/>
              </a:solidFill>
              <a:latin typeface="Prompt"/>
              <a:ea typeface="Prompt"/>
              <a:cs typeface="Prompt"/>
              <a:sym typeface="Prompt"/>
            </a:endParaRPr>
          </a:p>
        </p:txBody>
      </p:sp>
      <p:sp>
        <p:nvSpPr>
          <p:cNvPr id="132" name="Google Shape;132;g11d5e0c625f_0_0"/>
          <p:cNvSpPr txBox="1"/>
          <p:nvPr/>
        </p:nvSpPr>
        <p:spPr>
          <a:xfrm>
            <a:off x="95034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4/22</a:t>
            </a:r>
            <a:endParaRPr i="1">
              <a:solidFill>
                <a:srgbClr val="0070C0"/>
              </a:solidFill>
              <a:latin typeface="Prompt"/>
              <a:ea typeface="Prompt"/>
              <a:cs typeface="Prompt"/>
              <a:sym typeface="Prompt"/>
            </a:endParaRPr>
          </a:p>
        </p:txBody>
      </p:sp>
      <p:sp>
        <p:nvSpPr>
          <p:cNvPr id="133" name="Google Shape;133;g11d5e0c625f_0_0"/>
          <p:cNvSpPr txBox="1"/>
          <p:nvPr/>
        </p:nvSpPr>
        <p:spPr>
          <a:xfrm>
            <a:off x="10751150"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8/22</a:t>
            </a:r>
            <a:endParaRPr i="1">
              <a:solidFill>
                <a:srgbClr val="0070C0"/>
              </a:solidFill>
              <a:latin typeface="Prompt"/>
              <a:ea typeface="Prompt"/>
              <a:cs typeface="Prompt"/>
              <a:sym typeface="Prompt"/>
            </a:endParaRPr>
          </a:p>
        </p:txBody>
      </p:sp>
      <p:sp>
        <p:nvSpPr>
          <p:cNvPr id="134" name="Google Shape;134;g11d5e0c625f_0_0"/>
          <p:cNvSpPr txBox="1"/>
          <p:nvPr/>
        </p:nvSpPr>
        <p:spPr>
          <a:xfrm>
            <a:off x="10132525" y="5285750"/>
            <a:ext cx="70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solidFill>
                  <a:srgbClr val="0070C0"/>
                </a:solidFill>
                <a:latin typeface="Prompt"/>
                <a:ea typeface="Prompt"/>
                <a:cs typeface="Prompt"/>
                <a:sym typeface="Prompt"/>
              </a:rPr>
              <a:t>……….</a:t>
            </a:r>
            <a:endParaRPr i="1">
              <a:solidFill>
                <a:srgbClr val="0070C0"/>
              </a:solidFill>
              <a:latin typeface="Prompt"/>
              <a:ea typeface="Prompt"/>
              <a:cs typeface="Prompt"/>
              <a:sym typeface="Prompt"/>
            </a:endParaRPr>
          </a:p>
        </p:txBody>
      </p:sp>
      <p:cxnSp>
        <p:nvCxnSpPr>
          <p:cNvPr id="135" name="Google Shape;135;g11d5e0c625f_0_0"/>
          <p:cNvCxnSpPr/>
          <p:nvPr/>
        </p:nvCxnSpPr>
        <p:spPr>
          <a:xfrm>
            <a:off x="109565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36" name="Google Shape;136;g11d5e0c625f_0_0"/>
          <p:cNvSpPr txBox="1"/>
          <p:nvPr/>
        </p:nvSpPr>
        <p:spPr>
          <a:xfrm>
            <a:off x="812150" y="4277400"/>
            <a:ext cx="567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Start</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cxnSp>
        <p:nvCxnSpPr>
          <p:cNvPr id="137" name="Google Shape;137;g11d5e0c625f_0_0"/>
          <p:cNvCxnSpPr/>
          <p:nvPr/>
        </p:nvCxnSpPr>
        <p:spPr>
          <a:xfrm>
            <a:off x="1839625" y="4049875"/>
            <a:ext cx="3600" cy="1122600"/>
          </a:xfrm>
          <a:prstGeom prst="straightConnector1">
            <a:avLst/>
          </a:prstGeom>
          <a:noFill/>
          <a:ln w="19050" cap="flat" cmpd="sng">
            <a:solidFill>
              <a:schemeClr val="accent2"/>
            </a:solidFill>
            <a:prstDash val="solid"/>
            <a:round/>
            <a:headEnd type="none" w="med" len="med"/>
            <a:tailEnd type="stealth" w="med" len="med"/>
          </a:ln>
        </p:spPr>
      </p:cxnSp>
      <p:sp>
        <p:nvSpPr>
          <p:cNvPr id="138" name="Google Shape;138;g11d5e0c625f_0_0"/>
          <p:cNvSpPr txBox="1"/>
          <p:nvPr/>
        </p:nvSpPr>
        <p:spPr>
          <a:xfrm>
            <a:off x="209450" y="767475"/>
            <a:ext cx="28968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dirty="0">
                <a:latin typeface="Prompt"/>
                <a:ea typeface="Prompt"/>
                <a:cs typeface="Prompt"/>
                <a:sym typeface="Prompt"/>
              </a:rPr>
              <a:t>[05/2021]</a:t>
            </a:r>
            <a:endParaRPr sz="1100" b="1" dirty="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dirty="0" err="1">
                <a:latin typeface="Prompt"/>
                <a:ea typeface="Prompt"/>
                <a:cs typeface="Prompt"/>
                <a:sym typeface="Prompt"/>
              </a:rPr>
              <a:t>เปลี่ยน</a:t>
            </a:r>
            <a:r>
              <a:rPr lang="en-US" sz="1100" dirty="0">
                <a:latin typeface="Prompt"/>
                <a:ea typeface="Prompt"/>
                <a:cs typeface="Prompt"/>
                <a:sym typeface="Prompt"/>
              </a:rPr>
              <a:t> Concept </a:t>
            </a:r>
            <a:r>
              <a:rPr lang="en-US" sz="1100" dirty="0" err="1">
                <a:latin typeface="Prompt"/>
                <a:ea typeface="Prompt"/>
                <a:cs typeface="Prompt"/>
                <a:sym typeface="Prompt"/>
              </a:rPr>
              <a:t>ที่มาของ</a:t>
            </a:r>
            <a:r>
              <a:rPr lang="en-US" sz="1100" dirty="0">
                <a:latin typeface="Prompt"/>
                <a:ea typeface="Prompt"/>
                <a:cs typeface="Prompt"/>
                <a:sym typeface="Prompt"/>
              </a:rPr>
              <a:t> Input </a:t>
            </a:r>
            <a:r>
              <a:rPr lang="en-US" sz="1100" dirty="0" err="1">
                <a:latin typeface="Prompt"/>
                <a:ea typeface="Prompt"/>
                <a:cs typeface="Prompt"/>
                <a:sym typeface="Prompt"/>
              </a:rPr>
              <a:t>จาก</a:t>
            </a:r>
            <a:r>
              <a:rPr lang="en-US" sz="1100" dirty="0">
                <a:latin typeface="Prompt"/>
                <a:ea typeface="Prompt"/>
                <a:cs typeface="Prompt"/>
                <a:sym typeface="Prompt"/>
              </a:rPr>
              <a:t> Import Excel </a:t>
            </a:r>
            <a:r>
              <a:rPr lang="en-US" sz="1100" dirty="0" err="1">
                <a:latin typeface="Prompt"/>
                <a:ea typeface="Prompt"/>
                <a:cs typeface="Prompt"/>
                <a:sym typeface="Prompt"/>
              </a:rPr>
              <a:t>ไฟล์</a:t>
            </a:r>
            <a:r>
              <a:rPr lang="en-US" sz="1100" dirty="0">
                <a:latin typeface="Prompt"/>
                <a:ea typeface="Prompt"/>
                <a:cs typeface="Prompt"/>
                <a:sym typeface="Prompt"/>
              </a:rPr>
              <a:t> Cal Margin </a:t>
            </a:r>
            <a:r>
              <a:rPr lang="en-US" sz="1100" dirty="0" err="1">
                <a:latin typeface="Prompt"/>
                <a:ea typeface="Prompt"/>
                <a:cs typeface="Prompt"/>
                <a:sym typeface="Prompt"/>
              </a:rPr>
              <a:t>ไฟล์เดียวมาเป็นนำเข้าจากหลาย</a:t>
            </a:r>
            <a:r>
              <a:rPr lang="en-US" sz="1100" dirty="0">
                <a:latin typeface="Prompt"/>
                <a:ea typeface="Prompt"/>
                <a:cs typeface="Prompt"/>
                <a:sym typeface="Prompt"/>
              </a:rPr>
              <a:t> Source</a:t>
            </a:r>
            <a:endParaRPr sz="1100" dirty="0">
              <a:latin typeface="Prompt"/>
              <a:ea typeface="Prompt"/>
              <a:cs typeface="Prompt"/>
              <a:sym typeface="Prompt"/>
            </a:endParaRPr>
          </a:p>
          <a:p>
            <a:pPr marL="342900" lvl="0" indent="-228600" algn="l" rtl="0">
              <a:spcBef>
                <a:spcPts val="0"/>
              </a:spcBef>
              <a:spcAft>
                <a:spcPts val="0"/>
              </a:spcAft>
              <a:buNone/>
            </a:pPr>
            <a:r>
              <a:rPr lang="en-US" sz="1100" dirty="0">
                <a:latin typeface="Prompt"/>
                <a:ea typeface="Prompt"/>
                <a:cs typeface="Prompt"/>
                <a:sym typeface="Prompt"/>
              </a:rPr>
              <a:t>1.1 </a:t>
            </a:r>
            <a:r>
              <a:rPr lang="en-US" sz="1100" dirty="0" err="1">
                <a:latin typeface="Prompt"/>
                <a:ea typeface="Prompt"/>
                <a:cs typeface="Prompt"/>
                <a:sym typeface="Prompt"/>
              </a:rPr>
              <a:t>การ</a:t>
            </a:r>
            <a:r>
              <a:rPr lang="en-US" sz="1100" dirty="0">
                <a:latin typeface="Prompt"/>
                <a:ea typeface="Prompt"/>
                <a:cs typeface="Prompt"/>
                <a:sym typeface="Prompt"/>
              </a:rPr>
              <a:t> Import </a:t>
            </a:r>
            <a:r>
              <a:rPr lang="en-US" sz="1100" dirty="0" err="1">
                <a:latin typeface="Prompt"/>
                <a:ea typeface="Prompt"/>
                <a:cs typeface="Prompt"/>
                <a:sym typeface="Prompt"/>
              </a:rPr>
              <a:t>ที่ช่วยลดงานของ</a:t>
            </a:r>
            <a:r>
              <a:rPr lang="en-US" sz="1100" dirty="0">
                <a:latin typeface="Prompt"/>
                <a:ea typeface="Prompt"/>
                <a:cs typeface="Prompt"/>
                <a:sym typeface="Prompt"/>
              </a:rPr>
              <a:t> User </a:t>
            </a:r>
            <a:r>
              <a:rPr lang="en-US" sz="1100" dirty="0" err="1">
                <a:latin typeface="Prompt"/>
                <a:ea typeface="Prompt"/>
                <a:cs typeface="Prompt"/>
                <a:sym typeface="Prompt"/>
              </a:rPr>
              <a:t>เป็นการ</a:t>
            </a:r>
            <a:r>
              <a:rPr lang="en-US" sz="1100" dirty="0">
                <a:latin typeface="Prompt"/>
                <a:ea typeface="Prompt"/>
                <a:cs typeface="Prompt"/>
                <a:sym typeface="Prompt"/>
              </a:rPr>
              <a:t> Import </a:t>
            </a:r>
            <a:r>
              <a:rPr lang="en-US" sz="1100" dirty="0" err="1">
                <a:latin typeface="Prompt"/>
                <a:ea typeface="Prompt"/>
                <a:cs typeface="Prompt"/>
                <a:sym typeface="Prompt"/>
              </a:rPr>
              <a:t>ข้อมูล</a:t>
            </a:r>
            <a:r>
              <a:rPr lang="en-US" sz="1100" dirty="0">
                <a:latin typeface="Prompt"/>
                <a:ea typeface="Prompt"/>
                <a:cs typeface="Prompt"/>
                <a:sym typeface="Prompt"/>
              </a:rPr>
              <a:t> Raw Data </a:t>
            </a:r>
            <a:r>
              <a:rPr lang="en-US" sz="1100" dirty="0" err="1">
                <a:latin typeface="Prompt"/>
                <a:ea typeface="Prompt"/>
                <a:cs typeface="Prompt"/>
                <a:sym typeface="Prompt"/>
              </a:rPr>
              <a:t>ตาม</a:t>
            </a:r>
            <a:r>
              <a:rPr lang="en-US" sz="1100" dirty="0">
                <a:latin typeface="Prompt"/>
                <a:ea typeface="Prompt"/>
                <a:cs typeface="Prompt"/>
                <a:sym typeface="Prompt"/>
              </a:rPr>
              <a:t> Format </a:t>
            </a:r>
            <a:r>
              <a:rPr lang="en-US" sz="1100" dirty="0" err="1">
                <a:latin typeface="Prompt"/>
                <a:ea typeface="Prompt"/>
                <a:cs typeface="Prompt"/>
                <a:sym typeface="Prompt"/>
              </a:rPr>
              <a:t>ของ</a:t>
            </a:r>
            <a:r>
              <a:rPr lang="en-US" sz="1100" dirty="0">
                <a:latin typeface="Prompt"/>
                <a:ea typeface="Prompt"/>
                <a:cs typeface="Prompt"/>
                <a:sym typeface="Prompt"/>
              </a:rPr>
              <a:t> User </a:t>
            </a:r>
            <a:r>
              <a:rPr lang="en-US" sz="1100" dirty="0" err="1">
                <a:latin typeface="Prompt"/>
                <a:ea typeface="Prompt"/>
                <a:cs typeface="Prompt"/>
                <a:sym typeface="Prompt"/>
              </a:rPr>
              <a:t>ประกอบด้วย</a:t>
            </a:r>
            <a:endParaRPr sz="1100" dirty="0">
              <a:latin typeface="Prompt"/>
              <a:ea typeface="Prompt"/>
              <a:cs typeface="Prompt"/>
              <a:sym typeface="Prompt"/>
            </a:endParaRPr>
          </a:p>
          <a:p>
            <a:pPr marL="457200" lvl="0" indent="-342900" algn="l" rtl="0">
              <a:spcBef>
                <a:spcPts val="0"/>
              </a:spcBef>
              <a:spcAft>
                <a:spcPts val="0"/>
              </a:spcAft>
              <a:buNone/>
            </a:pPr>
            <a:r>
              <a:rPr lang="en-US" sz="1100" dirty="0">
                <a:latin typeface="Prompt"/>
                <a:ea typeface="Prompt"/>
                <a:cs typeface="Prompt"/>
                <a:sym typeface="Prompt"/>
              </a:rPr>
              <a:t>  1.1.1 Import Cost </a:t>
            </a:r>
            <a:r>
              <a:rPr lang="en-US" sz="1100" dirty="0" err="1">
                <a:latin typeface="Prompt"/>
                <a:ea typeface="Prompt"/>
                <a:cs typeface="Prompt"/>
                <a:sym typeface="Prompt"/>
              </a:rPr>
              <a:t>วผก</a:t>
            </a:r>
            <a:r>
              <a:rPr lang="en-US" sz="1100" dirty="0">
                <a:latin typeface="Prompt"/>
                <a:ea typeface="Prompt"/>
                <a:cs typeface="Prompt"/>
                <a:sym typeface="Prompt"/>
              </a:rPr>
              <a:t>. 1 file</a:t>
            </a:r>
            <a:endParaRPr sz="1100" dirty="0">
              <a:latin typeface="Prompt"/>
              <a:ea typeface="Prompt"/>
              <a:cs typeface="Prompt"/>
              <a:sym typeface="Prompt"/>
            </a:endParaRPr>
          </a:p>
          <a:p>
            <a:pPr marL="457200" lvl="0" indent="-342900" algn="l" rtl="0">
              <a:spcBef>
                <a:spcPts val="0"/>
              </a:spcBef>
              <a:spcAft>
                <a:spcPts val="0"/>
              </a:spcAft>
              <a:buNone/>
            </a:pPr>
            <a:r>
              <a:rPr lang="en-US" sz="1100" dirty="0">
                <a:latin typeface="Prompt"/>
                <a:ea typeface="Prompt"/>
                <a:cs typeface="Prompt"/>
                <a:sym typeface="Prompt"/>
              </a:rPr>
              <a:t>  1.1.2 Import Reference Price 3 files</a:t>
            </a:r>
            <a:endParaRPr sz="1100" dirty="0">
              <a:latin typeface="Prompt"/>
              <a:ea typeface="Prompt"/>
              <a:cs typeface="Prompt"/>
              <a:sym typeface="Prompt"/>
            </a:endParaRPr>
          </a:p>
          <a:p>
            <a:pPr marL="342900" lvl="0" indent="-228600" algn="l" rtl="0">
              <a:spcBef>
                <a:spcPts val="0"/>
              </a:spcBef>
              <a:spcAft>
                <a:spcPts val="0"/>
              </a:spcAft>
              <a:buNone/>
            </a:pPr>
            <a:r>
              <a:rPr lang="en-US" sz="1100" dirty="0">
                <a:latin typeface="Prompt"/>
                <a:ea typeface="Prompt"/>
                <a:cs typeface="Prompt"/>
                <a:sym typeface="Prompt"/>
              </a:rPr>
              <a:t>1.2 </a:t>
            </a:r>
            <a:r>
              <a:rPr lang="en-US" sz="1100" dirty="0" err="1">
                <a:latin typeface="Prompt"/>
                <a:ea typeface="Prompt"/>
                <a:cs typeface="Prompt"/>
                <a:sym typeface="Prompt"/>
              </a:rPr>
              <a:t>การ</a:t>
            </a:r>
            <a:r>
              <a:rPr lang="en-US" sz="1100" dirty="0">
                <a:latin typeface="Prompt"/>
                <a:ea typeface="Prompt"/>
                <a:cs typeface="Prompt"/>
                <a:sym typeface="Prompt"/>
              </a:rPr>
              <a:t> Import </a:t>
            </a:r>
            <a:r>
              <a:rPr lang="en-US" sz="1100" dirty="0" err="1">
                <a:latin typeface="Prompt"/>
                <a:ea typeface="Prompt"/>
                <a:cs typeface="Prompt"/>
                <a:sym typeface="Prompt"/>
              </a:rPr>
              <a:t>ข้อ</a:t>
            </a:r>
            <a:r>
              <a:rPr lang="en-US" sz="1100" dirty="0">
                <a:latin typeface="Prompt"/>
                <a:ea typeface="Prompt"/>
                <a:cs typeface="Prompt"/>
                <a:sym typeface="Prompt"/>
              </a:rPr>
              <a:t> 1.1 </a:t>
            </a:r>
            <a:r>
              <a:rPr lang="en-US" sz="1100" dirty="0" err="1">
                <a:latin typeface="Prompt"/>
                <a:ea typeface="Prompt"/>
                <a:cs typeface="Prompt"/>
                <a:sym typeface="Prompt"/>
              </a:rPr>
              <a:t>ทำให้เกิด</a:t>
            </a:r>
            <a:r>
              <a:rPr lang="en-US" sz="1100" dirty="0">
                <a:latin typeface="Prompt"/>
                <a:ea typeface="Prompt"/>
                <a:cs typeface="Prompt"/>
                <a:sym typeface="Prompt"/>
              </a:rPr>
              <a:t> Solution </a:t>
            </a:r>
            <a:r>
              <a:rPr lang="en-US" sz="1100" dirty="0" err="1">
                <a:latin typeface="Prompt"/>
                <a:ea typeface="Prompt"/>
                <a:cs typeface="Prompt"/>
                <a:sym typeface="Prompt"/>
              </a:rPr>
              <a:t>คำนวณ</a:t>
            </a:r>
            <a:r>
              <a:rPr lang="en-US" sz="1100" dirty="0">
                <a:latin typeface="Prompt"/>
                <a:ea typeface="Prompt"/>
                <a:cs typeface="Prompt"/>
                <a:sym typeface="Prompt"/>
              </a:rPr>
              <a:t> Full cost </a:t>
            </a:r>
            <a:r>
              <a:rPr lang="en-US" sz="1100" dirty="0" err="1">
                <a:latin typeface="Prompt"/>
                <a:ea typeface="Prompt"/>
                <a:cs typeface="Prompt"/>
                <a:sym typeface="Prompt"/>
              </a:rPr>
              <a:t>และ</a:t>
            </a:r>
            <a:r>
              <a:rPr lang="en-US" sz="1100" dirty="0">
                <a:latin typeface="Prompt"/>
                <a:ea typeface="Prompt"/>
                <a:cs typeface="Prompt"/>
                <a:sym typeface="Prompt"/>
              </a:rPr>
              <a:t> Selling Price </a:t>
            </a:r>
            <a:r>
              <a:rPr lang="en-US" sz="1100" dirty="0" err="1">
                <a:latin typeface="Prompt"/>
                <a:ea typeface="Prompt"/>
                <a:cs typeface="Prompt"/>
                <a:sym typeface="Prompt"/>
              </a:rPr>
              <a:t>ในระบบ</a:t>
            </a:r>
            <a:endParaRPr sz="1100" dirty="0">
              <a:latin typeface="Prompt"/>
              <a:ea typeface="Prompt"/>
              <a:cs typeface="Prompt"/>
              <a:sym typeface="Prompt"/>
            </a:endParaRPr>
          </a:p>
          <a:p>
            <a:pPr marL="342900" lvl="0" indent="-228600" algn="l" rtl="0">
              <a:spcBef>
                <a:spcPts val="0"/>
              </a:spcBef>
              <a:spcAft>
                <a:spcPts val="0"/>
              </a:spcAft>
              <a:buNone/>
            </a:pPr>
            <a:r>
              <a:rPr lang="en-US" sz="1100" dirty="0">
                <a:latin typeface="Prompt"/>
                <a:ea typeface="Prompt"/>
                <a:cs typeface="Prompt"/>
                <a:sym typeface="Prompt"/>
              </a:rPr>
              <a:t>1.3 </a:t>
            </a:r>
            <a:r>
              <a:rPr lang="en-US" sz="1100" dirty="0" err="1">
                <a:latin typeface="Prompt"/>
                <a:ea typeface="Prompt"/>
                <a:cs typeface="Prompt"/>
                <a:sym typeface="Prompt"/>
              </a:rPr>
              <a:t>พบว่ามี</a:t>
            </a:r>
            <a:r>
              <a:rPr lang="en-US" sz="1100" dirty="0">
                <a:latin typeface="Prompt"/>
                <a:ea typeface="Prompt"/>
                <a:cs typeface="Prompt"/>
                <a:sym typeface="Prompt"/>
              </a:rPr>
              <a:t> Input </a:t>
            </a:r>
            <a:r>
              <a:rPr lang="en-US" sz="1100" dirty="0" err="1">
                <a:latin typeface="Prompt"/>
                <a:ea typeface="Prompt"/>
                <a:cs typeface="Prompt"/>
                <a:sym typeface="Prompt"/>
              </a:rPr>
              <a:t>ต่างๆที่จะต้องทำเพิ่มเติม</a:t>
            </a:r>
            <a:r>
              <a:rPr lang="en-US" sz="1100" dirty="0">
                <a:latin typeface="Prompt"/>
                <a:ea typeface="Prompt"/>
                <a:cs typeface="Prompt"/>
                <a:sym typeface="Prompt"/>
              </a:rPr>
              <a:t> </a:t>
            </a:r>
            <a:r>
              <a:rPr lang="en-US" sz="1100" dirty="0" err="1">
                <a:latin typeface="Prompt"/>
                <a:ea typeface="Prompt"/>
                <a:cs typeface="Prompt"/>
                <a:sym typeface="Prompt"/>
              </a:rPr>
              <a:t>เช่น</a:t>
            </a:r>
            <a:r>
              <a:rPr lang="en-US" sz="1100" dirty="0">
                <a:latin typeface="Prompt"/>
                <a:ea typeface="Prompt"/>
                <a:cs typeface="Prompt"/>
                <a:sym typeface="Prompt"/>
              </a:rPr>
              <a:t> Ability, Constrain, Contract</a:t>
            </a:r>
            <a:endParaRPr sz="1100" dirty="0">
              <a:latin typeface="Prompt"/>
              <a:ea typeface="Prompt"/>
              <a:cs typeface="Prompt"/>
              <a:sym typeface="Prompt"/>
            </a:endParaRPr>
          </a:p>
        </p:txBody>
      </p:sp>
      <p:sp>
        <p:nvSpPr>
          <p:cNvPr id="139" name="Google Shape;139;g11d5e0c625f_0_0"/>
          <p:cNvSpPr txBox="1"/>
          <p:nvPr/>
        </p:nvSpPr>
        <p:spPr>
          <a:xfrm>
            <a:off x="209475" y="3339875"/>
            <a:ext cx="2896800" cy="6927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[05/2021]</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User แจ้งว่าอยากได้ Merge Allo on Web ใน Milestone 2</a:t>
            </a:r>
            <a:endParaRPr sz="1100">
              <a:latin typeface="Prompt"/>
              <a:ea typeface="Prompt"/>
              <a:cs typeface="Prompt"/>
              <a:sym typeface="Prompt"/>
            </a:endParaRPr>
          </a:p>
        </p:txBody>
      </p:sp>
      <p:cxnSp>
        <p:nvCxnSpPr>
          <p:cNvPr id="140" name="Google Shape;140;g11d5e0c625f_0_0"/>
          <p:cNvCxnSpPr/>
          <p:nvPr/>
        </p:nvCxnSpPr>
        <p:spPr>
          <a:xfrm>
            <a:off x="2388700" y="4753250"/>
            <a:ext cx="0" cy="419100"/>
          </a:xfrm>
          <a:prstGeom prst="straightConnector1">
            <a:avLst/>
          </a:prstGeom>
          <a:noFill/>
          <a:ln w="19050" cap="flat" cmpd="sng">
            <a:solidFill>
              <a:srgbClr val="00B050"/>
            </a:solidFill>
            <a:prstDash val="solid"/>
            <a:round/>
            <a:headEnd type="none" w="med" len="med"/>
            <a:tailEnd type="stealth" w="med" len="med"/>
          </a:ln>
        </p:spPr>
      </p:cxnSp>
      <p:sp>
        <p:nvSpPr>
          <p:cNvPr id="141" name="Google Shape;141;g11d5e0c625f_0_0"/>
          <p:cNvSpPr txBox="1"/>
          <p:nvPr/>
        </p:nvSpPr>
        <p:spPr>
          <a:xfrm>
            <a:off x="2510600" y="4107900"/>
            <a:ext cx="9711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70C0"/>
                </a:solidFill>
                <a:latin typeface="Prompt"/>
                <a:ea typeface="Prompt"/>
                <a:cs typeface="Prompt"/>
                <a:sym typeface="Prompt"/>
              </a:rPr>
              <a:t>Sign PPS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&amp; </a:t>
            </a:r>
            <a:endParaRPr sz="1100" b="1">
              <a:solidFill>
                <a:srgbClr val="0070C0"/>
              </a:solidFill>
              <a:latin typeface="Prompt"/>
              <a:ea typeface="Prompt"/>
              <a:cs typeface="Prompt"/>
              <a:sym typeface="Prompt"/>
            </a:endParaRPr>
          </a:p>
          <a:p>
            <a:pPr marL="0" lvl="0" indent="0" algn="ctr" rtl="0">
              <a:spcBef>
                <a:spcPts val="0"/>
              </a:spcBef>
              <a:spcAft>
                <a:spcPts val="0"/>
              </a:spcAft>
              <a:buNone/>
            </a:pPr>
            <a:r>
              <a:rPr lang="en-US" sz="1100" b="1">
                <a:solidFill>
                  <a:srgbClr val="0070C0"/>
                </a:solidFill>
                <a:latin typeface="Prompt"/>
                <a:ea typeface="Prompt"/>
                <a:cs typeface="Prompt"/>
                <a:sym typeface="Prompt"/>
              </a:rPr>
              <a:t>Start Proj</a:t>
            </a:r>
            <a:endParaRPr sz="1100" b="1">
              <a:solidFill>
                <a:srgbClr val="0070C0"/>
              </a:solidFill>
              <a:latin typeface="Prompt"/>
              <a:ea typeface="Prompt"/>
              <a:cs typeface="Prompt"/>
              <a:sym typeface="Prompt"/>
            </a:endParaRPr>
          </a:p>
        </p:txBody>
      </p:sp>
      <p:cxnSp>
        <p:nvCxnSpPr>
          <p:cNvPr id="142" name="Google Shape;142;g11d5e0c625f_0_0"/>
          <p:cNvCxnSpPr/>
          <p:nvPr/>
        </p:nvCxnSpPr>
        <p:spPr>
          <a:xfrm>
            <a:off x="3477300" y="3534950"/>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43" name="Google Shape;143;g11d5e0c625f_0_0"/>
          <p:cNvSpPr txBox="1"/>
          <p:nvPr/>
        </p:nvSpPr>
        <p:spPr>
          <a:xfrm>
            <a:off x="1355875" y="415175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44" name="Google Shape;144;g11d5e0c625f_0_0"/>
          <p:cNvSpPr txBox="1"/>
          <p:nvPr/>
        </p:nvSpPr>
        <p:spPr>
          <a:xfrm>
            <a:off x="2079925" y="4388900"/>
            <a:ext cx="567000" cy="523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00B050"/>
                </a:solidFill>
                <a:latin typeface="Prompt"/>
                <a:ea typeface="Prompt"/>
                <a:cs typeface="Prompt"/>
                <a:sym typeface="Prompt"/>
              </a:rPr>
              <a:t>Hold</a:t>
            </a:r>
            <a:endParaRPr sz="1100" b="1">
              <a:solidFill>
                <a:srgbClr val="00B050"/>
              </a:solidFill>
              <a:latin typeface="Prompt"/>
              <a:ea typeface="Prompt"/>
              <a:cs typeface="Prompt"/>
              <a:sym typeface="Prompt"/>
            </a:endParaRPr>
          </a:p>
          <a:p>
            <a:pPr marL="0" lvl="0" indent="0" algn="ctr" rtl="0">
              <a:spcBef>
                <a:spcPts val="0"/>
              </a:spcBef>
              <a:spcAft>
                <a:spcPts val="0"/>
              </a:spcAft>
              <a:buNone/>
            </a:pPr>
            <a:r>
              <a:rPr lang="en-US" sz="1100" b="1">
                <a:solidFill>
                  <a:srgbClr val="00B050"/>
                </a:solidFill>
                <a:latin typeface="Prompt"/>
                <a:ea typeface="Prompt"/>
                <a:cs typeface="Prompt"/>
                <a:sym typeface="Prompt"/>
              </a:rPr>
              <a:t>Dev.</a:t>
            </a:r>
            <a:endParaRPr sz="1100" b="1">
              <a:solidFill>
                <a:srgbClr val="00B050"/>
              </a:solidFill>
              <a:latin typeface="Prompt"/>
              <a:ea typeface="Prompt"/>
              <a:cs typeface="Prompt"/>
              <a:sym typeface="Prompt"/>
            </a:endParaRPr>
          </a:p>
        </p:txBody>
      </p:sp>
      <p:sp>
        <p:nvSpPr>
          <p:cNvPr id="145" name="Google Shape;145;g11d5e0c625f_0_0"/>
          <p:cNvSpPr txBox="1"/>
          <p:nvPr/>
        </p:nvSpPr>
        <p:spPr>
          <a:xfrm>
            <a:off x="3251600" y="767475"/>
            <a:ext cx="2296500" cy="2047200"/>
          </a:xfrm>
          <a:prstGeom prst="rect">
            <a:avLst/>
          </a:prstGeom>
          <a:solidFill>
            <a:srgbClr val="F4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[07/2021]</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SmartPrice System</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K.เตยแจ้ง มีข้อมูลที่ต้องการดึงจาก SmartPrice เพิ่มเติม นอกเหนือจากข้อมูล Ref.Price ดังนี้</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1.1 Reference Price (มีใน PPS)</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1.2 Volume</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1.3 Full cost</a:t>
            </a:r>
            <a:endParaRPr sz="1100">
              <a:latin typeface="Prompt"/>
              <a:ea typeface="Prompt"/>
              <a:cs typeface="Prompt"/>
              <a:sym typeface="Prompt"/>
            </a:endParaRPr>
          </a:p>
          <a:p>
            <a:pPr marL="457200" lvl="0" indent="-342900" algn="l" rtl="0">
              <a:spcBef>
                <a:spcPts val="0"/>
              </a:spcBef>
              <a:spcAft>
                <a:spcPts val="0"/>
              </a:spcAft>
              <a:buNone/>
            </a:pPr>
            <a:r>
              <a:rPr lang="en-US" sz="1100">
                <a:latin typeface="Prompt"/>
                <a:ea typeface="Prompt"/>
                <a:cs typeface="Prompt"/>
                <a:sym typeface="Prompt"/>
              </a:rPr>
              <a:t>1.4 Selling Price</a:t>
            </a:r>
            <a:endParaRPr sz="1100">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อื่นๆ ให้ทีมคำนวณสูตรตามข้อมูลใน Excel </a:t>
            </a:r>
            <a:endParaRPr sz="1100">
              <a:latin typeface="Prompt"/>
              <a:ea typeface="Prompt"/>
              <a:cs typeface="Prompt"/>
              <a:sym typeface="Prompt"/>
            </a:endParaRPr>
          </a:p>
        </p:txBody>
      </p:sp>
      <p:pic>
        <p:nvPicPr>
          <p:cNvPr id="146" name="Google Shape;146;g11d5e0c625f_0_0"/>
          <p:cNvPicPr preferRelativeResize="0"/>
          <p:nvPr/>
        </p:nvPicPr>
        <p:blipFill>
          <a:blip r:embed="rId3">
            <a:alphaModFix/>
          </a:blip>
          <a:stretch>
            <a:fillRect/>
          </a:stretch>
        </p:blipFill>
        <p:spPr>
          <a:xfrm rot="-1094884">
            <a:off x="3720178" y="4702183"/>
            <a:ext cx="285050" cy="400201"/>
          </a:xfrm>
          <a:prstGeom prst="rect">
            <a:avLst/>
          </a:prstGeom>
          <a:noFill/>
          <a:ln>
            <a:noFill/>
          </a:ln>
        </p:spPr>
      </p:pic>
      <p:pic>
        <p:nvPicPr>
          <p:cNvPr id="147" name="Google Shape;147;g11d5e0c625f_0_0"/>
          <p:cNvPicPr preferRelativeResize="0"/>
          <p:nvPr/>
        </p:nvPicPr>
        <p:blipFill>
          <a:blip r:embed="rId4">
            <a:alphaModFix/>
          </a:blip>
          <a:stretch>
            <a:fillRect/>
          </a:stretch>
        </p:blipFill>
        <p:spPr>
          <a:xfrm>
            <a:off x="2811188" y="4740925"/>
            <a:ext cx="396025" cy="396025"/>
          </a:xfrm>
          <a:prstGeom prst="rect">
            <a:avLst/>
          </a:prstGeom>
          <a:noFill/>
          <a:ln>
            <a:noFill/>
          </a:ln>
        </p:spPr>
      </p:pic>
      <p:sp>
        <p:nvSpPr>
          <p:cNvPr id="148" name="Google Shape;148;g11d5e0c625f_0_0"/>
          <p:cNvSpPr txBox="1"/>
          <p:nvPr/>
        </p:nvSpPr>
        <p:spPr>
          <a:xfrm>
            <a:off x="3477300" y="4275075"/>
            <a:ext cx="701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9900"/>
                </a:solidFill>
                <a:latin typeface="Prompt"/>
                <a:ea typeface="Prompt"/>
                <a:cs typeface="Prompt"/>
                <a:sym typeface="Prompt"/>
              </a:rPr>
              <a:t>1st</a:t>
            </a:r>
            <a:endParaRPr sz="1100" b="1">
              <a:solidFill>
                <a:srgbClr val="FF9900"/>
              </a:solidFill>
              <a:latin typeface="Prompt"/>
              <a:ea typeface="Prompt"/>
              <a:cs typeface="Prompt"/>
              <a:sym typeface="Prompt"/>
            </a:endParaRPr>
          </a:p>
          <a:p>
            <a:pPr marL="0" lvl="0" indent="0" algn="ctr" rtl="0">
              <a:spcBef>
                <a:spcPts val="0"/>
              </a:spcBef>
              <a:spcAft>
                <a:spcPts val="0"/>
              </a:spcAft>
              <a:buNone/>
            </a:pPr>
            <a:r>
              <a:rPr lang="en-US" sz="1100" b="1">
                <a:solidFill>
                  <a:srgbClr val="FF9900"/>
                </a:solidFill>
                <a:latin typeface="Prompt"/>
                <a:ea typeface="Prompt"/>
                <a:cs typeface="Prompt"/>
                <a:sym typeface="Prompt"/>
              </a:rPr>
              <a:t>Target </a:t>
            </a:r>
            <a:endParaRPr sz="1100" b="1">
              <a:solidFill>
                <a:srgbClr val="FF9900"/>
              </a:solidFill>
              <a:latin typeface="Prompt"/>
              <a:ea typeface="Prompt"/>
              <a:cs typeface="Prompt"/>
              <a:sym typeface="Prompt"/>
            </a:endParaRPr>
          </a:p>
        </p:txBody>
      </p:sp>
      <p:cxnSp>
        <p:nvCxnSpPr>
          <p:cNvPr id="149" name="Google Shape;149;g11d5e0c625f_0_0"/>
          <p:cNvCxnSpPr/>
          <p:nvPr/>
        </p:nvCxnSpPr>
        <p:spPr>
          <a:xfrm>
            <a:off x="4288400" y="3533763"/>
            <a:ext cx="6300" cy="1637400"/>
          </a:xfrm>
          <a:prstGeom prst="straightConnector1">
            <a:avLst/>
          </a:prstGeom>
          <a:noFill/>
          <a:ln w="19050" cap="flat" cmpd="sng">
            <a:solidFill>
              <a:schemeClr val="accent2"/>
            </a:solidFill>
            <a:prstDash val="solid"/>
            <a:round/>
            <a:headEnd type="none" w="med" len="med"/>
            <a:tailEnd type="stealth" w="med" len="med"/>
          </a:ln>
        </p:spPr>
      </p:cxnSp>
      <p:sp>
        <p:nvSpPr>
          <p:cNvPr id="150" name="Google Shape;150;g11d5e0c625f_0_0"/>
          <p:cNvSpPr txBox="1"/>
          <p:nvPr/>
        </p:nvSpPr>
        <p:spPr>
          <a:xfrm>
            <a:off x="3369225" y="3987450"/>
            <a:ext cx="10764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pic>
        <p:nvPicPr>
          <p:cNvPr id="151" name="Google Shape;151;g11d5e0c625f_0_0"/>
          <p:cNvPicPr preferRelativeResize="0"/>
          <p:nvPr/>
        </p:nvPicPr>
        <p:blipFill rotWithShape="1">
          <a:blip r:embed="rId5">
            <a:alphaModFix/>
          </a:blip>
          <a:srcRect l="6913" t="7227" r="6446" b="15307"/>
          <a:stretch/>
        </p:blipFill>
        <p:spPr>
          <a:xfrm>
            <a:off x="5009075" y="4527570"/>
            <a:ext cx="567000" cy="547498"/>
          </a:xfrm>
          <a:prstGeom prst="rect">
            <a:avLst/>
          </a:prstGeom>
          <a:noFill/>
          <a:ln>
            <a:noFill/>
          </a:ln>
        </p:spPr>
      </p:pic>
      <p:sp>
        <p:nvSpPr>
          <p:cNvPr id="152" name="Google Shape;152;g11d5e0c625f_0_0"/>
          <p:cNvSpPr txBox="1"/>
          <p:nvPr/>
        </p:nvSpPr>
        <p:spPr>
          <a:xfrm>
            <a:off x="4633925" y="4074788"/>
            <a:ext cx="1194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1</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28 Oct 2021</a:t>
            </a:r>
            <a:endParaRPr sz="1100" b="1">
              <a:solidFill>
                <a:srgbClr val="F1C232"/>
              </a:solidFill>
              <a:latin typeface="Prompt"/>
              <a:ea typeface="Prompt"/>
              <a:cs typeface="Prompt"/>
              <a:sym typeface="Prompt"/>
            </a:endParaRPr>
          </a:p>
        </p:txBody>
      </p:sp>
      <p:pic>
        <p:nvPicPr>
          <p:cNvPr id="153" name="Google Shape;153;g11d5e0c625f_0_0"/>
          <p:cNvPicPr preferRelativeResize="0"/>
          <p:nvPr/>
        </p:nvPicPr>
        <p:blipFill rotWithShape="1">
          <a:blip r:embed="rId5">
            <a:alphaModFix/>
          </a:blip>
          <a:srcRect l="6913" t="7227" r="6446" b="15307"/>
          <a:stretch/>
        </p:blipFill>
        <p:spPr>
          <a:xfrm>
            <a:off x="9301100" y="4527570"/>
            <a:ext cx="567000" cy="547498"/>
          </a:xfrm>
          <a:prstGeom prst="rect">
            <a:avLst/>
          </a:prstGeom>
          <a:noFill/>
          <a:ln>
            <a:noFill/>
          </a:ln>
        </p:spPr>
      </p:pic>
      <p:sp>
        <p:nvSpPr>
          <p:cNvPr id="154" name="Google Shape;154;g11d5e0c625f_0_0"/>
          <p:cNvSpPr txBox="1"/>
          <p:nvPr/>
        </p:nvSpPr>
        <p:spPr>
          <a:xfrm>
            <a:off x="8987150" y="3880700"/>
            <a:ext cx="11949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1C232"/>
                </a:solidFill>
                <a:latin typeface="Prompt"/>
                <a:ea typeface="Prompt"/>
                <a:cs typeface="Prompt"/>
                <a:sym typeface="Prompt"/>
              </a:rPr>
              <a:t>MileStone 2</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(Go Live)</a:t>
            </a:r>
            <a:endParaRPr sz="1100" b="1">
              <a:solidFill>
                <a:srgbClr val="F1C232"/>
              </a:solidFill>
              <a:latin typeface="Prompt"/>
              <a:ea typeface="Prompt"/>
              <a:cs typeface="Prompt"/>
              <a:sym typeface="Prompt"/>
            </a:endParaRPr>
          </a:p>
          <a:p>
            <a:pPr marL="0" lvl="0" indent="0" algn="ctr" rtl="0">
              <a:spcBef>
                <a:spcPts val="0"/>
              </a:spcBef>
              <a:spcAft>
                <a:spcPts val="0"/>
              </a:spcAft>
              <a:buNone/>
            </a:pPr>
            <a:r>
              <a:rPr lang="en-US" sz="1100" b="1">
                <a:solidFill>
                  <a:srgbClr val="F1C232"/>
                </a:solidFill>
                <a:latin typeface="Prompt"/>
                <a:ea typeface="Prompt"/>
                <a:cs typeface="Prompt"/>
                <a:sym typeface="Prompt"/>
              </a:rPr>
              <a:t>25 Mar 2022</a:t>
            </a:r>
            <a:endParaRPr sz="1100" b="1">
              <a:solidFill>
                <a:srgbClr val="F1C232"/>
              </a:solidFill>
              <a:latin typeface="Prompt"/>
              <a:ea typeface="Prompt"/>
              <a:cs typeface="Prompt"/>
              <a:sym typeface="Prompt"/>
            </a:endParaRPr>
          </a:p>
        </p:txBody>
      </p:sp>
      <p:sp>
        <p:nvSpPr>
          <p:cNvPr id="155" name="Google Shape;155;g11d5e0c625f_0_0"/>
          <p:cNvSpPr txBox="1"/>
          <p:nvPr/>
        </p:nvSpPr>
        <p:spPr>
          <a:xfrm>
            <a:off x="5693450" y="762050"/>
            <a:ext cx="2296500" cy="2555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[10/2021]</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K.อู๋ comment เรื่องสูตรการคำนวณที่ Fix ตาม Excel ไม่ Flexible ส่งผลให้เพิ่ม</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Contract ใช้สำหรับ Config สูตร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Product </a:t>
            </a:r>
            <a:r>
              <a:rPr lang="en-US" sz="1100">
                <a:solidFill>
                  <a:schemeClr val="dk1"/>
                </a:solidFill>
                <a:latin typeface="Prompt"/>
                <a:ea typeface="Prompt"/>
                <a:cs typeface="Prompt"/>
                <a:sym typeface="Prompt"/>
              </a:rPr>
              <a:t>ใช้สำหรับ Config สูตร Full cost</a:t>
            </a:r>
            <a:endParaRPr sz="1100">
              <a:solidFill>
                <a:schemeClr val="dk1"/>
              </a:solidFill>
              <a:latin typeface="Prompt"/>
              <a:ea typeface="Prompt"/>
              <a:cs typeface="Prompt"/>
              <a:sym typeface="Prompt"/>
            </a:endParaRPr>
          </a:p>
          <a:p>
            <a:pPr marL="285750" lvl="0" indent="-165100" algn="l" rtl="0">
              <a:spcBef>
                <a:spcPts val="0"/>
              </a:spcBef>
              <a:spcAft>
                <a:spcPts val="0"/>
              </a:spcAft>
              <a:buClr>
                <a:schemeClr val="dk1"/>
              </a:buClr>
              <a:buSzPts val="800"/>
              <a:buFont typeface="Prompt"/>
              <a:buChar char="●"/>
            </a:pPr>
            <a:r>
              <a:rPr lang="en-US" sz="1100">
                <a:solidFill>
                  <a:schemeClr val="dk1"/>
                </a:solidFill>
                <a:latin typeface="Prompt"/>
                <a:ea typeface="Prompt"/>
                <a:cs typeface="Prompt"/>
                <a:sym typeface="Prompt"/>
              </a:rPr>
              <a:t>เพิ่มการคำนวณ Full cost</a:t>
            </a:r>
            <a:endParaRPr sz="1100">
              <a:solidFill>
                <a:schemeClr val="dk1"/>
              </a:solidFill>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เพิ่มการคำนวณ Selling Price</a:t>
            </a:r>
            <a:endParaRPr sz="1100">
              <a:latin typeface="Prompt"/>
              <a:ea typeface="Prompt"/>
              <a:cs typeface="Prompt"/>
              <a:sym typeface="Prompt"/>
            </a:endParaRPr>
          </a:p>
          <a:p>
            <a:pPr marL="285750" lvl="0" indent="-165100" algn="l" rtl="0">
              <a:spcBef>
                <a:spcPts val="0"/>
              </a:spcBef>
              <a:spcAft>
                <a:spcPts val="0"/>
              </a:spcAft>
              <a:buSzPts val="800"/>
              <a:buFont typeface="Prompt"/>
              <a:buChar char="●"/>
            </a:pPr>
            <a:r>
              <a:rPr lang="en-US" sz="1100">
                <a:latin typeface="Prompt"/>
                <a:ea typeface="Prompt"/>
                <a:cs typeface="Prompt"/>
                <a:sym typeface="Prompt"/>
              </a:rPr>
              <a:t>เมนู Summary</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a:pPr>
            <a:r>
              <a:rPr lang="en-US" sz="1100">
                <a:latin typeface="Prompt"/>
                <a:ea typeface="Prompt"/>
                <a:cs typeface="Prompt"/>
                <a:sym typeface="Prompt"/>
              </a:rPr>
              <a:t>ฝั่ง Model เงื่อนไขการ Optimize NGL การจ่าย Export ปีละ 1 ลำ จากเดิมคิดเป็นเดือนละ 1 ลำ</a:t>
            </a:r>
            <a:endParaRPr sz="1100">
              <a:latin typeface="Prompt"/>
              <a:ea typeface="Prompt"/>
              <a:cs typeface="Prompt"/>
              <a:sym typeface="Prompt"/>
            </a:endParaRPr>
          </a:p>
        </p:txBody>
      </p:sp>
      <p:sp>
        <p:nvSpPr>
          <p:cNvPr id="156" name="Google Shape;156;g11d5e0c625f_0_0"/>
          <p:cNvSpPr/>
          <p:nvPr/>
        </p:nvSpPr>
        <p:spPr>
          <a:xfrm>
            <a:off x="10833925" y="952125"/>
            <a:ext cx="148800" cy="148800"/>
          </a:xfrm>
          <a:prstGeom prst="ellipse">
            <a:avLst/>
          </a:prstGeom>
          <a:solidFill>
            <a:srgbClr val="D9EAD3"/>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11d5e0c625f_0_0"/>
          <p:cNvSpPr txBox="1"/>
          <p:nvPr/>
        </p:nvSpPr>
        <p:spPr>
          <a:xfrm>
            <a:off x="10952775" y="857175"/>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ดำเนินการแล้ว</a:t>
            </a:r>
            <a:endParaRPr sz="1000" i="1">
              <a:latin typeface="Prompt"/>
              <a:ea typeface="Prompt"/>
              <a:cs typeface="Prompt"/>
              <a:sym typeface="Prompt"/>
            </a:endParaRPr>
          </a:p>
        </p:txBody>
      </p:sp>
      <p:sp>
        <p:nvSpPr>
          <p:cNvPr id="158" name="Google Shape;158;g11d5e0c625f_0_0"/>
          <p:cNvSpPr/>
          <p:nvPr/>
        </p:nvSpPr>
        <p:spPr>
          <a:xfrm>
            <a:off x="10833925" y="1271000"/>
            <a:ext cx="148800" cy="1488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1d5e0c625f_0_0"/>
          <p:cNvSpPr txBox="1"/>
          <p:nvPr/>
        </p:nvSpPr>
        <p:spPr>
          <a:xfrm>
            <a:off x="10952775" y="1176050"/>
            <a:ext cx="127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i="1">
                <a:latin typeface="Prompt"/>
                <a:ea typeface="Prompt"/>
                <a:cs typeface="Prompt"/>
                <a:sym typeface="Prompt"/>
              </a:rPr>
              <a:t>ยังไม่ดำเนินการ</a:t>
            </a:r>
            <a:endParaRPr sz="1000" i="1">
              <a:latin typeface="Prompt"/>
              <a:ea typeface="Prompt"/>
              <a:cs typeface="Prompt"/>
              <a:sym typeface="Prompt"/>
            </a:endParaRPr>
          </a:p>
        </p:txBody>
      </p:sp>
      <p:cxnSp>
        <p:nvCxnSpPr>
          <p:cNvPr id="160" name="Google Shape;160;g11d5e0c625f_0_0"/>
          <p:cNvCxnSpPr/>
          <p:nvPr/>
        </p:nvCxnSpPr>
        <p:spPr>
          <a:xfrm flipH="1">
            <a:off x="5781100" y="3341750"/>
            <a:ext cx="600" cy="1795200"/>
          </a:xfrm>
          <a:prstGeom prst="straightConnector1">
            <a:avLst/>
          </a:prstGeom>
          <a:noFill/>
          <a:ln w="19050" cap="flat" cmpd="sng">
            <a:solidFill>
              <a:schemeClr val="accent2"/>
            </a:solidFill>
            <a:prstDash val="solid"/>
            <a:round/>
            <a:headEnd type="none" w="med" len="med"/>
            <a:tailEnd type="stealth" w="med" len="med"/>
          </a:ln>
        </p:spPr>
      </p:cxnSp>
      <p:sp>
        <p:nvSpPr>
          <p:cNvPr id="161" name="Google Shape;161;g11d5e0c625f_0_0"/>
          <p:cNvSpPr txBox="1"/>
          <p:nvPr/>
        </p:nvSpPr>
        <p:spPr>
          <a:xfrm>
            <a:off x="3251600" y="2844088"/>
            <a:ext cx="2296500" cy="10314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[08/2021] - MODEL</a:t>
            </a:r>
            <a:endParaRPr sz="1100" b="1">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พบว่าจะต้องใช้เงื่อนไข Ability Daily ในการ Optimize</a:t>
            </a:r>
            <a:endParaRPr sz="1100">
              <a:latin typeface="Prompt"/>
              <a:ea typeface="Prompt"/>
              <a:cs typeface="Prompt"/>
              <a:sym typeface="Prompt"/>
            </a:endParaRPr>
          </a:p>
          <a:p>
            <a:pPr marL="114300" lvl="0" indent="-127000" algn="l" rtl="0">
              <a:spcBef>
                <a:spcPts val="0"/>
              </a:spcBef>
              <a:spcAft>
                <a:spcPts val="0"/>
              </a:spcAft>
              <a:buSzPts val="1100"/>
              <a:buFont typeface="Prompt"/>
              <a:buAutoNum type="arabicPeriod" startAt="2"/>
            </a:pPr>
            <a:r>
              <a:rPr lang="en-US" sz="1100">
                <a:latin typeface="Prompt"/>
                <a:ea typeface="Prompt"/>
                <a:cs typeface="Prompt"/>
                <a:sym typeface="Prompt"/>
              </a:rPr>
              <a:t>พบเงื่อนไขการ Optimize แบบมี Tier </a:t>
            </a:r>
            <a:endParaRPr sz="1100">
              <a:latin typeface="Prompt"/>
              <a:ea typeface="Prompt"/>
              <a:cs typeface="Prompt"/>
              <a:sym typeface="Prompt"/>
            </a:endParaRPr>
          </a:p>
        </p:txBody>
      </p:sp>
      <p:sp>
        <p:nvSpPr>
          <p:cNvPr id="162" name="Google Shape;162;g11d5e0c625f_0_0"/>
          <p:cNvSpPr txBox="1"/>
          <p:nvPr/>
        </p:nvSpPr>
        <p:spPr>
          <a:xfrm>
            <a:off x="5610450" y="3738600"/>
            <a:ext cx="971100" cy="3693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i="1">
                <a:solidFill>
                  <a:srgbClr val="FF0000"/>
                </a:solidFill>
                <a:latin typeface="Prompt"/>
                <a:ea typeface="Prompt"/>
                <a:cs typeface="Prompt"/>
                <a:sym typeface="Prompt"/>
              </a:rPr>
              <a:t>พบประเด็น</a:t>
            </a:r>
            <a:endParaRPr sz="1200" b="1" i="1">
              <a:solidFill>
                <a:srgbClr val="FF0000"/>
              </a:solidFill>
              <a:latin typeface="Prompt"/>
              <a:ea typeface="Prompt"/>
              <a:cs typeface="Prompt"/>
              <a:sym typeface="Prompt"/>
            </a:endParaRPr>
          </a:p>
        </p:txBody>
      </p:sp>
      <p:sp>
        <p:nvSpPr>
          <p:cNvPr id="163" name="Google Shape;163;g11d5e0c625f_0_0"/>
          <p:cNvSpPr txBox="1"/>
          <p:nvPr/>
        </p:nvSpPr>
        <p:spPr>
          <a:xfrm>
            <a:off x="8135300" y="2124350"/>
            <a:ext cx="2296500" cy="12006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[12/2021 - 03/2022]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BA, SA Get Req and Create SRS </a:t>
            </a:r>
            <a:endParaRPr sz="1100">
              <a:latin typeface="Prompt"/>
              <a:ea typeface="Prompt"/>
              <a:cs typeface="Prompt"/>
              <a:sym typeface="Prompt"/>
            </a:endParaRPr>
          </a:p>
          <a:p>
            <a:pPr marL="0" lvl="0" indent="0" algn="l" rtl="0">
              <a:spcBef>
                <a:spcPts val="0"/>
              </a:spcBef>
              <a:spcAft>
                <a:spcPts val="0"/>
              </a:spcAft>
              <a:buNone/>
            </a:pPr>
            <a:endParaRPr sz="1100">
              <a:latin typeface="Prompt"/>
              <a:ea typeface="Prompt"/>
              <a:cs typeface="Prompt"/>
              <a:sym typeface="Prompt"/>
            </a:endParaRPr>
          </a:p>
          <a:p>
            <a:pPr marL="0" lvl="0" indent="0" algn="l" rtl="0">
              <a:spcBef>
                <a:spcPts val="0"/>
              </a:spcBef>
              <a:spcAft>
                <a:spcPts val="0"/>
              </a:spcAft>
              <a:buNone/>
            </a:pPr>
            <a:r>
              <a:rPr lang="en-US" sz="1100" b="1">
                <a:latin typeface="Prompt"/>
                <a:ea typeface="Prompt"/>
                <a:cs typeface="Prompt"/>
                <a:sym typeface="Prompt"/>
              </a:rPr>
              <a:t>[17/03/2022]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Confirmed SRS</a:t>
            </a:r>
            <a:endParaRPr sz="1100">
              <a:latin typeface="Prompt"/>
              <a:ea typeface="Prompt"/>
              <a:cs typeface="Prompt"/>
              <a:sym typeface="Prompt"/>
            </a:endParaRPr>
          </a:p>
        </p:txBody>
      </p:sp>
      <p:cxnSp>
        <p:nvCxnSpPr>
          <p:cNvPr id="164" name="Google Shape;164;g11d5e0c625f_0_0"/>
          <p:cNvCxnSpPr/>
          <p:nvPr/>
        </p:nvCxnSpPr>
        <p:spPr>
          <a:xfrm>
            <a:off x="8582850" y="3314175"/>
            <a:ext cx="13800" cy="1724700"/>
          </a:xfrm>
          <a:prstGeom prst="straightConnector1">
            <a:avLst/>
          </a:prstGeom>
          <a:noFill/>
          <a:ln w="19050" cap="flat" cmpd="sng">
            <a:solidFill>
              <a:srgbClr val="00B050"/>
            </a:solidFill>
            <a:prstDash val="solid"/>
            <a:round/>
            <a:headEnd type="none" w="med" len="med"/>
            <a:tailEnd type="none" w="med" len="med"/>
          </a:ln>
        </p:spPr>
      </p:cxnSp>
      <p:cxnSp>
        <p:nvCxnSpPr>
          <p:cNvPr id="165" name="Google Shape;165;g11d5e0c625f_0_0"/>
          <p:cNvCxnSpPr/>
          <p:nvPr/>
        </p:nvCxnSpPr>
        <p:spPr>
          <a:xfrm>
            <a:off x="6739875" y="5025225"/>
            <a:ext cx="2444400" cy="0"/>
          </a:xfrm>
          <a:prstGeom prst="straightConnector1">
            <a:avLst/>
          </a:prstGeom>
          <a:noFill/>
          <a:ln w="19050" cap="flat" cmpd="sng">
            <a:solidFill>
              <a:srgbClr val="00B050"/>
            </a:solidFill>
            <a:prstDash val="solid"/>
            <a:round/>
            <a:headEnd type="none" w="med" len="med"/>
            <a:tailEnd type="stealth" w="med" len="med"/>
          </a:ln>
        </p:spPr>
      </p:cxnSp>
      <p:pic>
        <p:nvPicPr>
          <p:cNvPr id="166" name="Google Shape;166;g11d5e0c625f_0_0"/>
          <p:cNvPicPr preferRelativeResize="0"/>
          <p:nvPr/>
        </p:nvPicPr>
        <p:blipFill>
          <a:blip r:embed="rId6">
            <a:alphaModFix/>
          </a:blip>
          <a:stretch>
            <a:fillRect/>
          </a:stretch>
        </p:blipFill>
        <p:spPr>
          <a:xfrm>
            <a:off x="10840250" y="4539725"/>
            <a:ext cx="523200" cy="523200"/>
          </a:xfrm>
          <a:prstGeom prst="rect">
            <a:avLst/>
          </a:prstGeom>
          <a:noFill/>
          <a:ln>
            <a:noFill/>
          </a:ln>
        </p:spPr>
      </p:pic>
      <p:sp>
        <p:nvSpPr>
          <p:cNvPr id="167" name="Google Shape;167;g11d5e0c625f_0_0"/>
          <p:cNvSpPr txBox="1"/>
          <p:nvPr/>
        </p:nvSpPr>
        <p:spPr>
          <a:xfrm>
            <a:off x="10400450" y="3915050"/>
            <a:ext cx="14028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rgbClr val="FF0000"/>
                </a:solidFill>
                <a:latin typeface="Prompt"/>
                <a:ea typeface="Prompt"/>
                <a:cs typeface="Prompt"/>
                <a:sym typeface="Prompt"/>
              </a:rPr>
              <a:t>New MileStone 2</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(Go Live)</a:t>
            </a:r>
            <a:endParaRPr sz="1100" b="1">
              <a:solidFill>
                <a:srgbClr val="FF0000"/>
              </a:solidFill>
              <a:latin typeface="Prompt"/>
              <a:ea typeface="Prompt"/>
              <a:cs typeface="Prompt"/>
              <a:sym typeface="Prompt"/>
            </a:endParaRPr>
          </a:p>
          <a:p>
            <a:pPr marL="0" lvl="0" indent="0" algn="ctr" rtl="0">
              <a:spcBef>
                <a:spcPts val="0"/>
              </a:spcBef>
              <a:spcAft>
                <a:spcPts val="0"/>
              </a:spcAft>
              <a:buNone/>
            </a:pPr>
            <a:r>
              <a:rPr lang="en-US" sz="1100" b="1">
                <a:solidFill>
                  <a:srgbClr val="FF0000"/>
                </a:solidFill>
                <a:latin typeface="Prompt"/>
                <a:ea typeface="Prompt"/>
                <a:cs typeface="Prompt"/>
                <a:sym typeface="Prompt"/>
              </a:rPr>
              <a:t>CR</a:t>
            </a:r>
            <a:endParaRPr sz="1100" b="1">
              <a:solidFill>
                <a:srgbClr val="FF0000"/>
              </a:solidFill>
              <a:latin typeface="Prompt"/>
              <a:ea typeface="Prompt"/>
              <a:cs typeface="Prompt"/>
              <a:sym typeface="Prompt"/>
            </a:endParaRPr>
          </a:p>
        </p:txBody>
      </p:sp>
      <p:cxnSp>
        <p:nvCxnSpPr>
          <p:cNvPr id="168" name="Google Shape;168;g11d5e0c625f_0_0"/>
          <p:cNvCxnSpPr/>
          <p:nvPr/>
        </p:nvCxnSpPr>
        <p:spPr>
          <a:xfrm rot="10800000" flipH="1">
            <a:off x="6049425" y="4775750"/>
            <a:ext cx="2283000" cy="900"/>
          </a:xfrm>
          <a:prstGeom prst="straightConnector1">
            <a:avLst/>
          </a:prstGeom>
          <a:noFill/>
          <a:ln w="19050" cap="flat" cmpd="sng">
            <a:solidFill>
              <a:schemeClr val="accent2"/>
            </a:solidFill>
            <a:prstDash val="solid"/>
            <a:round/>
            <a:headEnd type="none" w="med" len="med"/>
            <a:tailEnd type="stealth" w="med" len="med"/>
          </a:ln>
        </p:spPr>
      </p:cxnSp>
      <p:sp>
        <p:nvSpPr>
          <p:cNvPr id="169" name="Google Shape;169;g11d5e0c625f_0_0"/>
          <p:cNvSpPr txBox="1"/>
          <p:nvPr/>
        </p:nvSpPr>
        <p:spPr>
          <a:xfrm>
            <a:off x="6745200" y="3828738"/>
            <a:ext cx="1592400" cy="6927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latin typeface="Prompt"/>
                <a:ea typeface="Prompt"/>
                <a:cs typeface="Prompt"/>
                <a:sym typeface="Prompt"/>
              </a:rPr>
              <a:t>[11/2021 - 03/2022]</a:t>
            </a:r>
            <a:endParaRPr sz="1100" b="1">
              <a:latin typeface="Prompt"/>
              <a:ea typeface="Prompt"/>
              <a:cs typeface="Prompt"/>
              <a:sym typeface="Prompt"/>
            </a:endParaRPr>
          </a:p>
          <a:p>
            <a:pPr marL="0" lvl="0" indent="0" algn="l" rtl="0">
              <a:spcBef>
                <a:spcPts val="0"/>
              </a:spcBef>
              <a:spcAft>
                <a:spcPts val="0"/>
              </a:spcAft>
              <a:buNone/>
            </a:pPr>
            <a:r>
              <a:rPr lang="en-US" sz="1100">
                <a:latin typeface="Prompt"/>
                <a:ea typeface="Prompt"/>
                <a:cs typeface="Prompt"/>
                <a:sym typeface="Prompt"/>
              </a:rPr>
              <a:t>เคลียร์ CR002 12 ข้อ ก่อนดำเนินการ SRS </a:t>
            </a:r>
            <a:endParaRPr sz="1100">
              <a:latin typeface="Prompt"/>
              <a:ea typeface="Prompt"/>
              <a:cs typeface="Prompt"/>
              <a:sym typeface="Prompt"/>
            </a:endParaRPr>
          </a:p>
        </p:txBody>
      </p:sp>
      <p:cxnSp>
        <p:nvCxnSpPr>
          <p:cNvPr id="170" name="Google Shape;170;g11d5e0c625f_0_0"/>
          <p:cNvCxnSpPr>
            <a:stCxn id="169" idx="2"/>
          </p:cNvCxnSpPr>
          <p:nvPr/>
        </p:nvCxnSpPr>
        <p:spPr>
          <a:xfrm>
            <a:off x="7541400" y="4521438"/>
            <a:ext cx="6600" cy="2679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gf39c2ebce4_0_11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579" name="Google Shape;579;gf39c2ebce4_0_11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 (ตัวอย่างรายงาน)(ต่อ)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580" name="Google Shape;580;gf39c2ebce4_0_118"/>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81" name="Google Shape;581;gf39c2ebce4_0_118"/>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a:t>
            </a:r>
            <a:endParaRPr sz="1500">
              <a:solidFill>
                <a:srgbClr val="888888"/>
              </a:solidFill>
              <a:latin typeface="Prompt"/>
              <a:ea typeface="Prompt"/>
              <a:cs typeface="Prompt"/>
              <a:sym typeface="Prompt"/>
            </a:endParaRPr>
          </a:p>
        </p:txBody>
      </p:sp>
      <p:sp>
        <p:nvSpPr>
          <p:cNvPr id="582" name="Google Shape;582;gf39c2ebce4_0_118"/>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4</a:t>
            </a:r>
            <a:endParaRPr sz="1500">
              <a:solidFill>
                <a:srgbClr val="888888"/>
              </a:solidFill>
              <a:latin typeface="Prompt"/>
              <a:ea typeface="Prompt"/>
              <a:cs typeface="Prompt"/>
              <a:sym typeface="Prompt"/>
            </a:endParaRPr>
          </a:p>
        </p:txBody>
      </p:sp>
      <p:pic>
        <p:nvPicPr>
          <p:cNvPr id="583" name="Google Shape;583;gf39c2ebce4_0_118"/>
          <p:cNvPicPr preferRelativeResize="0"/>
          <p:nvPr/>
        </p:nvPicPr>
        <p:blipFill>
          <a:blip r:embed="rId3">
            <a:alphaModFix/>
          </a:blip>
          <a:stretch>
            <a:fillRect/>
          </a:stretch>
        </p:blipFill>
        <p:spPr>
          <a:xfrm>
            <a:off x="152400" y="919050"/>
            <a:ext cx="5592126" cy="3007717"/>
          </a:xfrm>
          <a:prstGeom prst="rect">
            <a:avLst/>
          </a:prstGeom>
          <a:noFill/>
          <a:ln>
            <a:noFill/>
          </a:ln>
        </p:spPr>
      </p:pic>
      <p:pic>
        <p:nvPicPr>
          <p:cNvPr id="584" name="Google Shape;584;gf39c2ebce4_0_118"/>
          <p:cNvPicPr preferRelativeResize="0"/>
          <p:nvPr/>
        </p:nvPicPr>
        <p:blipFill>
          <a:blip r:embed="rId4">
            <a:alphaModFix/>
          </a:blip>
          <a:stretch>
            <a:fillRect/>
          </a:stretch>
        </p:blipFill>
        <p:spPr>
          <a:xfrm>
            <a:off x="6049325" y="952463"/>
            <a:ext cx="5968677" cy="29408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sp>
        <p:nvSpPr>
          <p:cNvPr id="590" name="Google Shape;590;gf39c2ebce4_0_131"/>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591" name="Google Shape;591;gf39c2ebce4_0_131"/>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4. Report New Balance(ตัวอย่างรายงาน)(ต่อ)</a:t>
            </a:r>
            <a:endParaRPr sz="600">
              <a:solidFill>
                <a:schemeClr val="dk1"/>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592" name="Google Shape;592;gf39c2ebce4_0_131"/>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593" name="Google Shape;593;gf39c2ebce4_0_131"/>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5</a:t>
            </a:r>
            <a:endParaRPr sz="1500">
              <a:solidFill>
                <a:srgbClr val="888888"/>
              </a:solidFill>
              <a:latin typeface="Prompt"/>
              <a:ea typeface="Prompt"/>
              <a:cs typeface="Prompt"/>
              <a:sym typeface="Prompt"/>
            </a:endParaRPr>
          </a:p>
        </p:txBody>
      </p:sp>
      <p:pic>
        <p:nvPicPr>
          <p:cNvPr id="594" name="Google Shape;594;gf39c2ebce4_0_131"/>
          <p:cNvPicPr preferRelativeResize="0"/>
          <p:nvPr/>
        </p:nvPicPr>
        <p:blipFill>
          <a:blip r:embed="rId3">
            <a:alphaModFix/>
          </a:blip>
          <a:stretch>
            <a:fillRect/>
          </a:stretch>
        </p:blipFill>
        <p:spPr>
          <a:xfrm>
            <a:off x="152400" y="919050"/>
            <a:ext cx="5592124" cy="25221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gf39c2ebce4_0_143"/>
          <p:cNvSpPr txBox="1">
            <a:spLocks noGrp="1"/>
          </p:cNvSpPr>
          <p:nvPr>
            <p:ph type="body" idx="2"/>
          </p:nvPr>
        </p:nvSpPr>
        <p:spPr>
          <a:xfrm>
            <a:off x="562650" y="4415750"/>
            <a:ext cx="11066700" cy="1978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b="0">
                <a:latin typeface="Prompt"/>
                <a:ea typeface="Prompt"/>
                <a:cs typeface="Prompt"/>
                <a:sym typeface="Prompt"/>
              </a:rPr>
              <a:t>รายละเอียดข้อมูลที่จะต้องออกในรายงานประกอบไปด้วย 10 รายงานย่อย ดังนี้ (แต่ละส่วนหน้าตารูปแบบรายงานและที่มาของข้อมูลไม่เหมือนกัน)</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1. ข้อมูล Cost วผก					6. ข้อมูล Revenue</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2. ข้อมูล Reference Price			7. ข้อมูล Margin</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3. ข้อมูล Full Cost					8. ข้อมูล Margin Per Unit</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4. ข้อมูล Selling Price				9. ข้อมูล Full cost W.avg.</a:t>
            </a:r>
            <a:endParaRPr sz="1700" b="0">
              <a:latin typeface="Prompt"/>
              <a:ea typeface="Prompt"/>
              <a:cs typeface="Prompt"/>
              <a:sym typeface="Prompt"/>
            </a:endParaRPr>
          </a:p>
          <a:p>
            <a:pPr marL="0" lvl="0" indent="0" algn="l" rtl="0">
              <a:spcBef>
                <a:spcPts val="0"/>
              </a:spcBef>
              <a:spcAft>
                <a:spcPts val="0"/>
              </a:spcAft>
              <a:buNone/>
            </a:pPr>
            <a:r>
              <a:rPr lang="en-US" sz="1700" b="0">
                <a:latin typeface="Prompt"/>
                <a:ea typeface="Prompt"/>
                <a:cs typeface="Prompt"/>
                <a:sym typeface="Prompt"/>
              </a:rPr>
              <a:t>5. ข้อมูล Volume					10. ข้อมูล Selling Price W.avg.</a:t>
            </a: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a:p>
            <a:pPr marL="457200" lvl="0" indent="0" algn="l" rtl="0">
              <a:spcBef>
                <a:spcPts val="0"/>
              </a:spcBef>
              <a:spcAft>
                <a:spcPts val="0"/>
              </a:spcAft>
              <a:buNone/>
            </a:pPr>
            <a:endParaRPr sz="1700" b="0">
              <a:latin typeface="Prompt"/>
              <a:ea typeface="Prompt"/>
              <a:cs typeface="Prompt"/>
              <a:sym typeface="Prompt"/>
            </a:endParaRPr>
          </a:p>
        </p:txBody>
      </p:sp>
      <p:sp>
        <p:nvSpPr>
          <p:cNvPr id="601" name="Google Shape;601;gf39c2ebce4_0_14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
        <p:nvSpPr>
          <p:cNvPr id="602" name="Google Shape;602;gf39c2ebce4_0_143"/>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0070C0"/>
                </a:solidFill>
                <a:latin typeface="Prompt"/>
                <a:ea typeface="Prompt"/>
                <a:cs typeface="Prompt"/>
                <a:sym typeface="Prompt"/>
              </a:rPr>
              <a:t>5. Report Summary</a:t>
            </a:r>
            <a:endParaRPr sz="600">
              <a:latin typeface="Prompt"/>
              <a:ea typeface="Prompt"/>
              <a:cs typeface="Prompt"/>
              <a:sym typeface="Prompt"/>
            </a:endParaRPr>
          </a:p>
        </p:txBody>
      </p:sp>
      <p:cxnSp>
        <p:nvCxnSpPr>
          <p:cNvPr id="603" name="Google Shape;603;gf39c2ebce4_0_143"/>
          <p:cNvCxnSpPr/>
          <p:nvPr/>
        </p:nvCxnSpPr>
        <p:spPr>
          <a:xfrm>
            <a:off x="193350" y="4381250"/>
            <a:ext cx="11383200" cy="35100"/>
          </a:xfrm>
          <a:prstGeom prst="straightConnector1">
            <a:avLst/>
          </a:prstGeom>
          <a:noFill/>
          <a:ln w="19050" cap="flat" cmpd="sng">
            <a:solidFill>
              <a:schemeClr val="accent1"/>
            </a:solidFill>
            <a:prstDash val="solid"/>
            <a:round/>
            <a:headEnd type="none" w="med" len="med"/>
            <a:tailEnd type="none" w="med" len="med"/>
          </a:ln>
        </p:spPr>
      </p:cxnSp>
      <p:sp>
        <p:nvSpPr>
          <p:cNvPr id="604" name="Google Shape;604;gf39c2ebce4_0_143"/>
          <p:cNvSpPr txBox="1"/>
          <p:nvPr/>
        </p:nvSpPr>
        <p:spPr>
          <a:xfrm>
            <a:off x="5218425" y="4040550"/>
            <a:ext cx="5384400" cy="323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a:t>
            </a:r>
            <a:endParaRPr sz="1500">
              <a:solidFill>
                <a:srgbClr val="888888"/>
              </a:solidFill>
              <a:latin typeface="Prompt"/>
              <a:ea typeface="Prompt"/>
              <a:cs typeface="Prompt"/>
              <a:sym typeface="Prompt"/>
            </a:endParaRPr>
          </a:p>
        </p:txBody>
      </p:sp>
      <p:pic>
        <p:nvPicPr>
          <p:cNvPr id="605" name="Google Shape;605;gf39c2ebce4_0_143"/>
          <p:cNvPicPr preferRelativeResize="0"/>
          <p:nvPr/>
        </p:nvPicPr>
        <p:blipFill>
          <a:blip r:embed="rId3">
            <a:alphaModFix/>
          </a:blip>
          <a:stretch>
            <a:fillRect/>
          </a:stretch>
        </p:blipFill>
        <p:spPr>
          <a:xfrm>
            <a:off x="1169700" y="919050"/>
            <a:ext cx="9020050" cy="2969100"/>
          </a:xfrm>
          <a:prstGeom prst="rect">
            <a:avLst/>
          </a:prstGeom>
          <a:noFill/>
          <a:ln>
            <a:noFill/>
          </a:ln>
        </p:spPr>
      </p:pic>
      <p:sp>
        <p:nvSpPr>
          <p:cNvPr id="606" name="Google Shape;606;gf39c2ebce4_0_143"/>
          <p:cNvSpPr txBox="1"/>
          <p:nvPr/>
        </p:nvSpPr>
        <p:spPr>
          <a:xfrm>
            <a:off x="7166725" y="219300"/>
            <a:ext cx="335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25  Manday (Total Report)</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11"/>
        <p:cNvGrpSpPr/>
        <p:nvPr/>
      </p:nvGrpSpPr>
      <p:grpSpPr>
        <a:xfrm>
          <a:off x="0" y="0"/>
          <a:ext cx="0" cy="0"/>
          <a:chOff x="0" y="0"/>
          <a:chExt cx="0" cy="0"/>
        </a:xfrm>
      </p:grpSpPr>
      <p:sp>
        <p:nvSpPr>
          <p:cNvPr id="612" name="Google Shape;612;gf39c2ebce4_0_165"/>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613" name="Google Shape;613;gf39c2ebce4_0_165"/>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2400" b="1">
                <a:solidFill>
                  <a:srgbClr val="0070C0"/>
                </a:solidFill>
                <a:latin typeface="Prompt"/>
                <a:ea typeface="Prompt"/>
                <a:cs typeface="Prompt"/>
                <a:sym typeface="Prompt"/>
              </a:rPr>
              <a:t> 5. Report Summary(ตัวอย่างรายงาน)</a:t>
            </a:r>
            <a:endParaRPr sz="600">
              <a:solidFill>
                <a:schemeClr val="dk1"/>
              </a:solidFill>
              <a:latin typeface="Prompt"/>
              <a:ea typeface="Prompt"/>
              <a:cs typeface="Prompt"/>
              <a:sym typeface="Prompt"/>
            </a:endParaRPr>
          </a:p>
          <a:p>
            <a:pPr marL="0" lvl="0" indent="0" algn="l" rtl="0">
              <a:spcBef>
                <a:spcPts val="0"/>
              </a:spcBef>
              <a:spcAft>
                <a:spcPts val="0"/>
              </a:spcAft>
              <a:buClr>
                <a:schemeClr val="dk1"/>
              </a:buClr>
              <a:buSzPts val="1100"/>
              <a:buFont typeface="Arial"/>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614" name="Google Shape;614;gf39c2ebce4_0_165"/>
          <p:cNvCxnSpPr/>
          <p:nvPr/>
        </p:nvCxnSpPr>
        <p:spPr>
          <a:xfrm>
            <a:off x="58969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15" name="Google Shape;615;gf39c2ebce4_0_165"/>
          <p:cNvSpPr txBox="1"/>
          <p:nvPr/>
        </p:nvSpPr>
        <p:spPr>
          <a:xfrm>
            <a:off x="351475" y="449657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1</a:t>
            </a:r>
            <a:endParaRPr sz="1500">
              <a:solidFill>
                <a:srgbClr val="888888"/>
              </a:solidFill>
              <a:latin typeface="Prompt"/>
              <a:ea typeface="Prompt"/>
              <a:cs typeface="Prompt"/>
              <a:sym typeface="Prompt"/>
            </a:endParaRPr>
          </a:p>
        </p:txBody>
      </p:sp>
      <p:sp>
        <p:nvSpPr>
          <p:cNvPr id="616" name="Google Shape;616;gf39c2ebce4_0_165"/>
          <p:cNvSpPr txBox="1"/>
          <p:nvPr/>
        </p:nvSpPr>
        <p:spPr>
          <a:xfrm>
            <a:off x="6291950" y="4479025"/>
            <a:ext cx="53844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2</a:t>
            </a:r>
            <a:endParaRPr sz="1500">
              <a:solidFill>
                <a:srgbClr val="888888"/>
              </a:solidFill>
              <a:latin typeface="Prompt"/>
              <a:ea typeface="Prompt"/>
              <a:cs typeface="Prompt"/>
              <a:sym typeface="Prompt"/>
            </a:endParaRPr>
          </a:p>
        </p:txBody>
      </p:sp>
      <p:pic>
        <p:nvPicPr>
          <p:cNvPr id="617" name="Google Shape;617;gf39c2ebce4_0_165"/>
          <p:cNvPicPr preferRelativeResize="0"/>
          <p:nvPr/>
        </p:nvPicPr>
        <p:blipFill>
          <a:blip r:embed="rId3">
            <a:alphaModFix/>
          </a:blip>
          <a:stretch>
            <a:fillRect/>
          </a:stretch>
        </p:blipFill>
        <p:spPr>
          <a:xfrm>
            <a:off x="174000" y="1059375"/>
            <a:ext cx="5561873" cy="2350625"/>
          </a:xfrm>
          <a:prstGeom prst="rect">
            <a:avLst/>
          </a:prstGeom>
          <a:noFill/>
          <a:ln>
            <a:noFill/>
          </a:ln>
        </p:spPr>
      </p:pic>
      <p:pic>
        <p:nvPicPr>
          <p:cNvPr id="618" name="Google Shape;618;gf39c2ebce4_0_165"/>
          <p:cNvPicPr preferRelativeResize="0"/>
          <p:nvPr/>
        </p:nvPicPr>
        <p:blipFill>
          <a:blip r:embed="rId4">
            <a:alphaModFix/>
          </a:blip>
          <a:stretch>
            <a:fillRect/>
          </a:stretch>
        </p:blipFill>
        <p:spPr>
          <a:xfrm>
            <a:off x="6049325" y="1059375"/>
            <a:ext cx="5968675" cy="23506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gf39c2ebce4_0_1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
        <p:nvSpPr>
          <p:cNvPr id="625" name="Google Shape;625;gf39c2ebce4_0_178"/>
          <p:cNvSpPr txBox="1"/>
          <p:nvPr/>
        </p:nvSpPr>
        <p:spPr>
          <a:xfrm>
            <a:off x="0" y="118350"/>
            <a:ext cx="12192000" cy="6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b="1">
                <a:solidFill>
                  <a:srgbClr val="0070C0"/>
                </a:solidFill>
                <a:latin typeface="Prompt"/>
                <a:ea typeface="Prompt"/>
                <a:cs typeface="Prompt"/>
                <a:sym typeface="Prompt"/>
              </a:rPr>
              <a:t> 5. Report Summary(ตัวอย่างรายงาน) (ต่อ)</a:t>
            </a:r>
            <a:endParaRPr sz="600">
              <a:solidFill>
                <a:schemeClr val="dk1"/>
              </a:solidFill>
              <a:latin typeface="Prompt"/>
              <a:ea typeface="Prompt"/>
              <a:cs typeface="Prompt"/>
              <a:sym typeface="Prompt"/>
            </a:endParaRPr>
          </a:p>
          <a:p>
            <a:pPr marL="0" lvl="0" indent="0" algn="l" rtl="0">
              <a:spcBef>
                <a:spcPts val="0"/>
              </a:spcBef>
              <a:spcAft>
                <a:spcPts val="0"/>
              </a:spcAft>
              <a:buNone/>
            </a:pPr>
            <a:endParaRPr sz="2400" b="1">
              <a:solidFill>
                <a:srgbClr val="0070C0"/>
              </a:solidFill>
              <a:latin typeface="Prompt"/>
              <a:ea typeface="Prompt"/>
              <a:cs typeface="Prompt"/>
              <a:sym typeface="Prompt"/>
            </a:endParaRPr>
          </a:p>
          <a:p>
            <a:pPr marL="0" marR="0" lvl="0" indent="0" algn="l" rtl="0">
              <a:spcBef>
                <a:spcPts val="0"/>
              </a:spcBef>
              <a:spcAft>
                <a:spcPts val="0"/>
              </a:spcAft>
              <a:buNone/>
            </a:pPr>
            <a:endParaRPr sz="2400" b="1">
              <a:solidFill>
                <a:srgbClr val="0070C0"/>
              </a:solidFill>
              <a:latin typeface="Prompt"/>
              <a:ea typeface="Prompt"/>
              <a:cs typeface="Prompt"/>
              <a:sym typeface="Prompt"/>
            </a:endParaRPr>
          </a:p>
        </p:txBody>
      </p:sp>
      <p:cxnSp>
        <p:nvCxnSpPr>
          <p:cNvPr id="626" name="Google Shape;626;gf39c2ebce4_0_178"/>
          <p:cNvCxnSpPr/>
          <p:nvPr/>
        </p:nvCxnSpPr>
        <p:spPr>
          <a:xfrm>
            <a:off x="6049325" y="60235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27" name="Google Shape;627;gf39c2ebce4_0_178"/>
          <p:cNvSpPr txBox="1"/>
          <p:nvPr/>
        </p:nvSpPr>
        <p:spPr>
          <a:xfrm>
            <a:off x="351475" y="4496575"/>
            <a:ext cx="5384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rgbClr val="888888"/>
                </a:solidFill>
                <a:latin typeface="Prompt"/>
                <a:ea typeface="Prompt"/>
                <a:cs typeface="Prompt"/>
                <a:sym typeface="Prompt"/>
              </a:rPr>
              <a:t>รูปตัวอย่างจาก Excel ของ User ตามรายงานย่อยกลุ่มที่ 3-10</a:t>
            </a:r>
            <a:endParaRPr sz="1500">
              <a:solidFill>
                <a:srgbClr val="888888"/>
              </a:solidFill>
              <a:latin typeface="Prompt"/>
              <a:ea typeface="Prompt"/>
              <a:cs typeface="Prompt"/>
              <a:sym typeface="Prompt"/>
            </a:endParaRPr>
          </a:p>
          <a:p>
            <a:pPr marL="0" marR="0" lvl="0" indent="0" algn="ctr" rtl="0">
              <a:spcBef>
                <a:spcPts val="0"/>
              </a:spcBef>
              <a:spcAft>
                <a:spcPts val="0"/>
              </a:spcAft>
              <a:buNone/>
            </a:pPr>
            <a:r>
              <a:rPr lang="en-US" sz="1500">
                <a:solidFill>
                  <a:srgbClr val="888888"/>
                </a:solidFill>
                <a:latin typeface="Prompt"/>
                <a:ea typeface="Prompt"/>
                <a:cs typeface="Prompt"/>
                <a:sym typeface="Prompt"/>
              </a:rPr>
              <a:t>รูปแบบรายงานคล้ายกันแต่ข้อมูลที่นำมาออกรายงานเป็นคนละส่วน</a:t>
            </a:r>
            <a:endParaRPr sz="1500">
              <a:solidFill>
                <a:srgbClr val="888888"/>
              </a:solidFill>
              <a:latin typeface="Prompt"/>
              <a:ea typeface="Prompt"/>
              <a:cs typeface="Prompt"/>
              <a:sym typeface="Prompt"/>
            </a:endParaRPr>
          </a:p>
        </p:txBody>
      </p:sp>
      <p:pic>
        <p:nvPicPr>
          <p:cNvPr id="628" name="Google Shape;628;gf39c2ebce4_0_178"/>
          <p:cNvPicPr preferRelativeResize="0"/>
          <p:nvPr/>
        </p:nvPicPr>
        <p:blipFill>
          <a:blip r:embed="rId3">
            <a:alphaModFix/>
          </a:blip>
          <a:stretch>
            <a:fillRect/>
          </a:stretch>
        </p:blipFill>
        <p:spPr>
          <a:xfrm>
            <a:off x="247625" y="1059375"/>
            <a:ext cx="5592101" cy="23696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g114175a90cd_0_83"/>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45</a:t>
            </a:fld>
            <a:endParaRPr/>
          </a:p>
        </p:txBody>
      </p:sp>
      <p:sp>
        <p:nvSpPr>
          <p:cNvPr id="635" name="Google Shape;635;g114175a90cd_0_83"/>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636" name="Google Shape;636;g114175a90cd_0_83"/>
          <p:cNvGraphicFramePr/>
          <p:nvPr/>
        </p:nvGraphicFramePr>
        <p:xfrm>
          <a:off x="353025" y="1149725"/>
          <a:ext cx="3000000" cy="3000000"/>
        </p:xfrm>
        <a:graphic>
          <a:graphicData uri="http://schemas.openxmlformats.org/drawingml/2006/table">
            <a:tbl>
              <a:tblPr>
                <a:noFill/>
                <a:tableStyleId>{9CFC17EF-85C2-405F-8AB1-C40E7C7D7235}</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637" name="Google Shape;637;g114175a90cd_0_83"/>
          <p:cNvGraphicFramePr/>
          <p:nvPr/>
        </p:nvGraphicFramePr>
        <p:xfrm>
          <a:off x="6086475" y="1263125"/>
          <a:ext cx="3000000" cy="3000000"/>
        </p:xfrm>
        <a:graphic>
          <a:graphicData uri="http://schemas.openxmlformats.org/drawingml/2006/table">
            <a:tbl>
              <a:tblPr>
                <a:noFill/>
                <a:tableStyleId>{9CFC17EF-85C2-405F-8AB1-C40E7C7D7235}</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638" name="Google Shape;638;g114175a90cd_0_83"/>
          <p:cNvSpPr/>
          <p:nvPr/>
        </p:nvSpPr>
        <p:spPr>
          <a:xfrm>
            <a:off x="3975400" y="221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 name="Google Shape;639;g114175a90cd_0_83"/>
          <p:cNvCxnSpPr>
            <a:stCxn id="638" idx="6"/>
          </p:cNvCxnSpPr>
          <p:nvPr/>
        </p:nvCxnSpPr>
        <p:spPr>
          <a:xfrm rot="10800000" flipH="1">
            <a:off x="4719400" y="2100575"/>
            <a:ext cx="1278600" cy="296100"/>
          </a:xfrm>
          <a:prstGeom prst="straightConnector1">
            <a:avLst/>
          </a:prstGeom>
          <a:noFill/>
          <a:ln w="9525" cap="flat" cmpd="sng">
            <a:solidFill>
              <a:schemeClr val="accent2"/>
            </a:solidFill>
            <a:prstDash val="solid"/>
            <a:round/>
            <a:headEnd type="none" w="med" len="med"/>
            <a:tailEnd type="triangle" w="med" len="med"/>
          </a:ln>
        </p:spPr>
      </p:cxnSp>
      <p:sp>
        <p:nvSpPr>
          <p:cNvPr id="640" name="Google Shape;640;g114175a90cd_0_83"/>
          <p:cNvSpPr/>
          <p:nvPr/>
        </p:nvSpPr>
        <p:spPr>
          <a:xfrm>
            <a:off x="3975400" y="25766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g114175a90cd_0_83"/>
          <p:cNvCxnSpPr/>
          <p:nvPr/>
        </p:nvCxnSpPr>
        <p:spPr>
          <a:xfrm>
            <a:off x="4719400" y="2793175"/>
            <a:ext cx="1406400" cy="1240800"/>
          </a:xfrm>
          <a:prstGeom prst="straightConnector1">
            <a:avLst/>
          </a:prstGeom>
          <a:noFill/>
          <a:ln w="9525" cap="flat" cmpd="sng">
            <a:solidFill>
              <a:schemeClr val="accent2"/>
            </a:solidFill>
            <a:prstDash val="solid"/>
            <a:round/>
            <a:headEnd type="none" w="med" len="med"/>
            <a:tailEnd type="triangle" w="med" len="med"/>
          </a:ln>
        </p:spPr>
      </p:cxnSp>
      <p:sp>
        <p:nvSpPr>
          <p:cNvPr id="642" name="Google Shape;642;g114175a90cd_0_83"/>
          <p:cNvSpPr/>
          <p:nvPr/>
        </p:nvSpPr>
        <p:spPr>
          <a:xfrm>
            <a:off x="11010725" y="30690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43" name="Google Shape;643;g114175a90cd_0_83"/>
          <p:cNvGraphicFramePr/>
          <p:nvPr/>
        </p:nvGraphicFramePr>
        <p:xfrm>
          <a:off x="6086450" y="4143225"/>
          <a:ext cx="3000000" cy="3000000"/>
        </p:xfrm>
        <a:graphic>
          <a:graphicData uri="http://schemas.openxmlformats.org/drawingml/2006/table">
            <a:tbl>
              <a:tblPr>
                <a:noFill/>
                <a:tableStyleId>{9CFC17EF-85C2-405F-8AB1-C40E7C7D7235}</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gridCol w="1383075">
                  <a:extLst>
                    <a:ext uri="{9D8B030D-6E8A-4147-A177-3AD203B41FA5}">
                      <a16:colId xmlns:a16="http://schemas.microsoft.com/office/drawing/2014/main" val="20003"/>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US" sz="1200" b="1">
                          <a:solidFill>
                            <a:srgbClr val="FCFDFD"/>
                          </a:solidFill>
                        </a:rPr>
                        <a:t>Total</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vMerge="1">
                  <a:txBody>
                    <a:bodyPr/>
                    <a:lstStyle/>
                    <a:p>
                      <a:endParaRPr lang="en-US"/>
                    </a:p>
                  </a:txBody>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87</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bl>
          </a:graphicData>
        </a:graphic>
      </p:graphicFrame>
      <p:sp>
        <p:nvSpPr>
          <p:cNvPr id="644" name="Google Shape;644;g114175a90cd_0_83"/>
          <p:cNvSpPr/>
          <p:nvPr/>
        </p:nvSpPr>
        <p:spPr>
          <a:xfrm>
            <a:off x="11010725" y="4638513"/>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649"/>
        <p:cNvGrpSpPr/>
        <p:nvPr/>
      </p:nvGrpSpPr>
      <p:grpSpPr>
        <a:xfrm>
          <a:off x="0" y="0"/>
          <a:ext cx="0" cy="0"/>
          <a:chOff x="0" y="0"/>
          <a:chExt cx="0" cy="0"/>
        </a:xfrm>
      </p:grpSpPr>
      <p:sp>
        <p:nvSpPr>
          <p:cNvPr id="650" name="Google Shape;650;g114175a90cd_0_52"/>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46</a:t>
            </a:fld>
            <a:endParaRPr/>
          </a:p>
        </p:txBody>
      </p:sp>
      <p:sp>
        <p:nvSpPr>
          <p:cNvPr id="651" name="Google Shape;651;g114175a90cd_0_52"/>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graphicFrame>
        <p:nvGraphicFramePr>
          <p:cNvPr id="652" name="Google Shape;652;g114175a90cd_0_52"/>
          <p:cNvGraphicFramePr/>
          <p:nvPr/>
        </p:nvGraphicFramePr>
        <p:xfrm>
          <a:off x="353025" y="921125"/>
          <a:ext cx="3000000" cy="3000000"/>
        </p:xfrm>
        <a:graphic>
          <a:graphicData uri="http://schemas.openxmlformats.org/drawingml/2006/table">
            <a:tbl>
              <a:tblPr>
                <a:noFill/>
                <a:tableStyleId>{9CFC17EF-85C2-405F-8AB1-C40E7C7D7235}</a:tableStyleId>
              </a:tblPr>
              <a:tblGrid>
                <a:gridCol w="1826350">
                  <a:extLst>
                    <a:ext uri="{9D8B030D-6E8A-4147-A177-3AD203B41FA5}">
                      <a16:colId xmlns:a16="http://schemas.microsoft.com/office/drawing/2014/main" val="20000"/>
                    </a:ext>
                  </a:extLst>
                </a:gridCol>
                <a:gridCol w="1225775">
                  <a:extLst>
                    <a:ext uri="{9D8B030D-6E8A-4147-A177-3AD203B41FA5}">
                      <a16:colId xmlns:a16="http://schemas.microsoft.com/office/drawing/2014/main" val="20001"/>
                    </a:ext>
                  </a:extLst>
                </a:gridCol>
                <a:gridCol w="1225775">
                  <a:extLst>
                    <a:ext uri="{9D8B030D-6E8A-4147-A177-3AD203B41FA5}">
                      <a16:colId xmlns:a16="http://schemas.microsoft.com/office/drawing/2014/main" val="20002"/>
                    </a:ext>
                  </a:extLst>
                </a:gridCol>
              </a:tblGrid>
              <a:tr h="355650">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5565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55650">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5650">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594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5650">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5650">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5650">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5650">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5650">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176</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5650">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55650">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1375</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653" name="Google Shape;653;g114175a90cd_0_52"/>
          <p:cNvGraphicFramePr/>
          <p:nvPr/>
        </p:nvGraphicFramePr>
        <p:xfrm>
          <a:off x="6086475" y="871800"/>
          <a:ext cx="3000000" cy="3000000"/>
        </p:xfrm>
        <a:graphic>
          <a:graphicData uri="http://schemas.openxmlformats.org/drawingml/2006/table">
            <a:tbl>
              <a:tblPr>
                <a:noFill/>
                <a:tableStyleId>{9CFC17EF-85C2-405F-8AB1-C40E7C7D7235}</a:tableStyleId>
              </a:tblPr>
              <a:tblGrid>
                <a:gridCol w="1835875">
                  <a:extLst>
                    <a:ext uri="{9D8B030D-6E8A-4147-A177-3AD203B41FA5}">
                      <a16:colId xmlns:a16="http://schemas.microsoft.com/office/drawing/2014/main" val="20000"/>
                    </a:ext>
                  </a:extLst>
                </a:gridCol>
                <a:gridCol w="1232125">
                  <a:extLst>
                    <a:ext uri="{9D8B030D-6E8A-4147-A177-3AD203B41FA5}">
                      <a16:colId xmlns:a16="http://schemas.microsoft.com/office/drawing/2014/main" val="20001"/>
                    </a:ext>
                  </a:extLst>
                </a:gridCol>
                <a:gridCol w="1232125">
                  <a:extLst>
                    <a:ext uri="{9D8B030D-6E8A-4147-A177-3AD203B41FA5}">
                      <a16:colId xmlns:a16="http://schemas.microsoft.com/office/drawing/2014/main" val="20002"/>
                    </a:ext>
                  </a:extLst>
                </a:gridCol>
                <a:gridCol w="1232125">
                  <a:extLst>
                    <a:ext uri="{9D8B030D-6E8A-4147-A177-3AD203B41FA5}">
                      <a16:colId xmlns:a16="http://schemas.microsoft.com/office/drawing/2014/main" val="20003"/>
                    </a:ext>
                  </a:extLst>
                </a:gridCol>
              </a:tblGrid>
              <a:tr h="2299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40350">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281950">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1950">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60</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1950">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990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406</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9950">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140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99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193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594</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654" name="Google Shape;654;g114175a90cd_0_52"/>
          <p:cNvSpPr/>
          <p:nvPr/>
        </p:nvSpPr>
        <p:spPr>
          <a:xfrm>
            <a:off x="3975400" y="198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g114175a90cd_0_52"/>
          <p:cNvCxnSpPr>
            <a:stCxn id="654" idx="6"/>
          </p:cNvCxnSpPr>
          <p:nvPr/>
        </p:nvCxnSpPr>
        <p:spPr>
          <a:xfrm rot="10800000" flipH="1">
            <a:off x="4719400" y="1871975"/>
            <a:ext cx="1278600" cy="296100"/>
          </a:xfrm>
          <a:prstGeom prst="straightConnector1">
            <a:avLst/>
          </a:prstGeom>
          <a:noFill/>
          <a:ln w="9525" cap="flat" cmpd="sng">
            <a:solidFill>
              <a:schemeClr val="accent2"/>
            </a:solidFill>
            <a:prstDash val="solid"/>
            <a:round/>
            <a:headEnd type="none" w="med" len="med"/>
            <a:tailEnd type="triangle" w="med" len="med"/>
          </a:ln>
        </p:spPr>
      </p:cxnSp>
      <p:graphicFrame>
        <p:nvGraphicFramePr>
          <p:cNvPr id="656" name="Google Shape;656;g114175a90cd_0_52"/>
          <p:cNvGraphicFramePr/>
          <p:nvPr/>
        </p:nvGraphicFramePr>
        <p:xfrm>
          <a:off x="5045975" y="3257488"/>
          <a:ext cx="3000000" cy="3000000"/>
        </p:xfrm>
        <a:graphic>
          <a:graphicData uri="http://schemas.openxmlformats.org/drawingml/2006/table">
            <a:tbl>
              <a:tblPr>
                <a:noFill/>
                <a:tableStyleId>{9CFC17EF-85C2-405F-8AB1-C40E7C7D7235}</a:tableStyleId>
              </a:tblPr>
              <a:tblGrid>
                <a:gridCol w="4105275">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tblGrid>
              <a:tr h="219075">
                <a:tc>
                  <a:txBody>
                    <a:bodyPr/>
                    <a:lstStyle/>
                    <a:p>
                      <a:pPr marL="0" lvl="0" indent="0" algn="ctr" rtl="0">
                        <a:lnSpc>
                          <a:spcPct val="115000"/>
                        </a:lnSpc>
                        <a:spcBef>
                          <a:spcPts val="0"/>
                        </a:spcBef>
                        <a:spcAft>
                          <a:spcPts val="0"/>
                        </a:spcAft>
                        <a:buNone/>
                      </a:pPr>
                      <a:r>
                        <a:rPr lang="en-US" sz="1000" b="1">
                          <a:solidFill>
                            <a:srgbClr val="FCFDFD"/>
                          </a:solidFill>
                        </a:rPr>
                        <a:t>Model ChangeTopic</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Effect area</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000" b="1">
                          <a:solidFill>
                            <a:srgbClr val="FCFDFD"/>
                          </a:solidFill>
                        </a:rPr>
                        <a:t>Manday เพิ่มเติม</a:t>
                      </a:r>
                      <a:endParaRPr sz="10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US" sz="1000"/>
                        <a:t>Scope เดิม</a:t>
                      </a:r>
                      <a:endParaRPr sz="1000"/>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t>34</a:t>
                      </a:r>
                      <a:endParaRPr sz="10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รองรับข้อมูล contract เพื่อนำมาเป็น constraint ใน optimization</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 C3, LPG, Pentane, NGL, CO2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เพิ่มการคำนวณในส่วน Daily ใน C2 Hybrid</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จากข้อ 1 ผลิตภัณฑ์ C2 มีเงื่อนไขการกำหนดตัวแปรการเกิน 274 ton/hr</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C2</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7</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381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ต้องรองรับการคำนวณแบบ Tier (ตามปริมาณและคุณภาพของผลิตภัณฑ์)</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การกำหนดปริมาณการขายตามปริมาณของลำเรือ (Shipment)</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11.5</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เพิ่มการกำหนดสัดส่วน 1.7 กรณี C3-Sub (not fix)</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ผลิตภัณฑ์ NGL เพิ่มเงื่อนไขการจ่าย Export ปีละ 1 ลำ</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NGL</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14</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47650">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กำหนดค่า transfer ระหว่าง C3,LPG (Domestic &amp;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100">
                          <a:latin typeface="Calibri"/>
                          <a:ea typeface="Calibri"/>
                          <a:cs typeface="Calibri"/>
                          <a:sym typeface="Calibri"/>
                        </a:rPr>
                        <a:t>C3, LPG (Domestic, Petro)</a:t>
                      </a:r>
                      <a:endParaRPr sz="1100">
                        <a:latin typeface="Calibri"/>
                        <a:ea typeface="Calibri"/>
                        <a:cs typeface="Calibri"/>
                        <a:sym typeface="Calibri"/>
                      </a:endParaRPr>
                    </a:p>
                  </a:txBody>
                  <a:tcPr marL="28575" marR="28575" marT="19050" marB="19050">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19075">
                <a:tc gridSpan="2">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TOTAL</a:t>
                      </a:r>
                      <a:endParaRPr sz="11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200" b="1">
                          <a:latin typeface="Calibri"/>
                          <a:ea typeface="Calibri"/>
                          <a:cs typeface="Calibri"/>
                          <a:sym typeface="Calibri"/>
                        </a:rPr>
                        <a:t>121</a:t>
                      </a:r>
                      <a:endParaRPr sz="1200" b="1">
                        <a:latin typeface="Calibri"/>
                        <a:ea typeface="Calibri"/>
                        <a:cs typeface="Calibri"/>
                        <a:sym typeface="Calibri"/>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10"/>
                  </a:ext>
                </a:extLst>
              </a:tr>
            </a:tbl>
          </a:graphicData>
        </a:graphic>
      </p:graphicFrame>
      <p:sp>
        <p:nvSpPr>
          <p:cNvPr id="657" name="Google Shape;657;g114175a90cd_0_52"/>
          <p:cNvSpPr/>
          <p:nvPr/>
        </p:nvSpPr>
        <p:spPr>
          <a:xfrm>
            <a:off x="3975400" y="2348075"/>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g114175a90cd_0_52"/>
          <p:cNvCxnSpPr/>
          <p:nvPr/>
        </p:nvCxnSpPr>
        <p:spPr>
          <a:xfrm>
            <a:off x="4719400" y="2564575"/>
            <a:ext cx="860100" cy="644100"/>
          </a:xfrm>
          <a:prstGeom prst="straightConnector1">
            <a:avLst/>
          </a:prstGeom>
          <a:noFill/>
          <a:ln w="9525" cap="flat" cmpd="sng">
            <a:solidFill>
              <a:schemeClr val="accent2"/>
            </a:solidFill>
            <a:prstDash val="solid"/>
            <a:round/>
            <a:headEnd type="none" w="med" len="med"/>
            <a:tailEnd type="triangle" w="med" len="med"/>
          </a:ln>
        </p:spPr>
      </p:cxnSp>
      <p:sp>
        <p:nvSpPr>
          <p:cNvPr id="659" name="Google Shape;659;g114175a90cd_0_52"/>
          <p:cNvSpPr/>
          <p:nvPr/>
        </p:nvSpPr>
        <p:spPr>
          <a:xfrm>
            <a:off x="11068850" y="2697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g114175a90cd_0_52"/>
          <p:cNvSpPr/>
          <p:nvPr/>
        </p:nvSpPr>
        <p:spPr>
          <a:xfrm>
            <a:off x="11128275" y="5974200"/>
            <a:ext cx="744000" cy="3600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664"/>
        <p:cNvGrpSpPr/>
        <p:nvPr/>
      </p:nvGrpSpPr>
      <p:grpSpPr>
        <a:xfrm>
          <a:off x="0" y="0"/>
          <a:ext cx="0" cy="0"/>
          <a:chOff x="0" y="0"/>
          <a:chExt cx="0" cy="0"/>
        </a:xfrm>
      </p:grpSpPr>
      <p:sp>
        <p:nvSpPr>
          <p:cNvPr id="665" name="Google Shape;665;g113d8db2799_0_255"/>
          <p:cNvSpPr txBox="1">
            <a:spLocks noGrp="1"/>
          </p:cNvSpPr>
          <p:nvPr>
            <p:ph type="sldNum" idx="12"/>
          </p:nvPr>
        </p:nvSpPr>
        <p:spPr>
          <a:xfrm>
            <a:off x="11530731" y="6560463"/>
            <a:ext cx="567000" cy="25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
        <p:nvSpPr>
          <p:cNvPr id="666" name="Google Shape;666;g113d8db2799_0_255"/>
          <p:cNvSpPr txBox="1">
            <a:spLocks noGrp="1"/>
          </p:cNvSpPr>
          <p:nvPr>
            <p:ph type="body" idx="2"/>
          </p:nvPr>
        </p:nvSpPr>
        <p:spPr>
          <a:xfrm>
            <a:off x="341387" y="271906"/>
            <a:ext cx="9889200" cy="57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200">
                <a:latin typeface="Prompt"/>
                <a:ea typeface="Prompt"/>
                <a:cs typeface="Prompt"/>
                <a:sym typeface="Prompt"/>
              </a:rPr>
              <a:t>5.1 รายงาน </a:t>
            </a:r>
            <a:endParaRPr sz="2200">
              <a:latin typeface="Prompt"/>
              <a:ea typeface="Prompt"/>
              <a:cs typeface="Prompt"/>
              <a:sym typeface="Prompt"/>
            </a:endParaRPr>
          </a:p>
        </p:txBody>
      </p:sp>
      <p:cxnSp>
        <p:nvCxnSpPr>
          <p:cNvPr id="667" name="Google Shape;667;g113d8db2799_0_255"/>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668" name="Google Shape;668;g113d8db2799_0_255"/>
          <p:cNvSpPr txBox="1"/>
          <p:nvPr/>
        </p:nvSpPr>
        <p:spPr>
          <a:xfrm>
            <a:off x="6256775" y="1190125"/>
            <a:ext cx="5384400" cy="877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ไม่มีใน CR002 </a:t>
            </a:r>
            <a:endParaRPr sz="1700">
              <a:solidFill>
                <a:srgbClr val="FF0000"/>
              </a:solidFill>
              <a:latin typeface="Prompt"/>
              <a:ea typeface="Prompt"/>
              <a:cs typeface="Prompt"/>
              <a:sym typeface="Prompt"/>
            </a:endParaRPr>
          </a:p>
          <a:p>
            <a:pPr marL="457200" lvl="0" indent="-336550" algn="l" rtl="0">
              <a:spcBef>
                <a:spcPts val="0"/>
              </a:spcBef>
              <a:spcAft>
                <a:spcPts val="0"/>
              </a:spcAft>
              <a:buClr>
                <a:srgbClr val="FF0000"/>
              </a:buClr>
              <a:buSzPts val="1700"/>
              <a:buFont typeface="Prompt"/>
              <a:buChar char="●"/>
            </a:pPr>
            <a:r>
              <a:rPr lang="en-US" sz="1700">
                <a:solidFill>
                  <a:srgbClr val="FF0000"/>
                </a:solidFill>
                <a:latin typeface="Prompt"/>
                <a:ea typeface="Prompt"/>
                <a:cs typeface="Prompt"/>
                <a:sym typeface="Prompt"/>
              </a:rPr>
              <a:t>เพิ่มรายงาน Cal Margin ในส่วนของรายงาน</a:t>
            </a:r>
            <a:endParaRPr sz="1700">
              <a:solidFill>
                <a:srgbClr val="FF0000"/>
              </a:solidFill>
              <a:latin typeface="Prompt"/>
              <a:ea typeface="Prompt"/>
              <a:cs typeface="Prompt"/>
              <a:sym typeface="Prompt"/>
            </a:endParaRPr>
          </a:p>
          <a:p>
            <a:pPr marL="0" lvl="0" indent="0" algn="l" rtl="0">
              <a:spcBef>
                <a:spcPts val="0"/>
              </a:spcBef>
              <a:spcAft>
                <a:spcPts val="0"/>
              </a:spcAft>
              <a:buNone/>
            </a:pPr>
            <a:endParaRPr sz="1700">
              <a:solidFill>
                <a:srgbClr val="FF0000"/>
              </a:solidFill>
              <a:latin typeface="Prompt"/>
              <a:ea typeface="Prompt"/>
              <a:cs typeface="Prompt"/>
              <a:sym typeface="Prompt"/>
            </a:endParaRPr>
          </a:p>
        </p:txBody>
      </p:sp>
      <p:sp>
        <p:nvSpPr>
          <p:cNvPr id="669" name="Google Shape;669;g113d8db2799_0_255"/>
          <p:cNvSpPr txBox="1">
            <a:spLocks noGrp="1"/>
          </p:cNvSpPr>
          <p:nvPr>
            <p:ph type="body" idx="2"/>
          </p:nvPr>
        </p:nvSpPr>
        <p:spPr>
          <a:xfrm>
            <a:off x="392950" y="1190125"/>
            <a:ext cx="5271000" cy="162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ส่วนเตรียมข้อมูลเพื่อออกรายงาน</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r>
              <a:rPr lang="en-US" sz="1300" b="0">
                <a:solidFill>
                  <a:srgbClr val="0070C0"/>
                </a:solidFill>
                <a:latin typeface="Prompt"/>
                <a:ea typeface="Prompt"/>
                <a:cs typeface="Prompt"/>
                <a:sym typeface="Prompt"/>
              </a:rPr>
              <a:t>ข้อมูลจาก pps</a:t>
            </a:r>
            <a:r>
              <a:rPr lang="en-US" sz="1300" b="0">
                <a:solidFill>
                  <a:srgbClr val="FF0000"/>
                </a:solidFill>
                <a:latin typeface="Prompt"/>
                <a:ea typeface="Prompt"/>
                <a:cs typeface="Prompt"/>
                <a:sym typeface="Prompt"/>
              </a:rPr>
              <a:t> </a:t>
            </a: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300" b="0">
              <a:solidFill>
                <a:srgbClr val="FF0000"/>
              </a:solidFill>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670" name="Google Shape;670;g113d8db2799_0_255"/>
          <p:cNvPicPr preferRelativeResize="0"/>
          <p:nvPr/>
        </p:nvPicPr>
        <p:blipFill rotWithShape="1">
          <a:blip r:embed="rId3">
            <a:alphaModFix/>
          </a:blip>
          <a:srcRect l="1795" r="13494"/>
          <a:stretch/>
        </p:blipFill>
        <p:spPr>
          <a:xfrm>
            <a:off x="46575" y="2052150"/>
            <a:ext cx="5916475" cy="591625"/>
          </a:xfrm>
          <a:prstGeom prst="rect">
            <a:avLst/>
          </a:prstGeom>
          <a:noFill/>
          <a:ln>
            <a:noFill/>
          </a:ln>
        </p:spPr>
      </p:pic>
      <p:pic>
        <p:nvPicPr>
          <p:cNvPr id="671" name="Google Shape;671;g113d8db2799_0_255"/>
          <p:cNvPicPr preferRelativeResize="0"/>
          <p:nvPr/>
        </p:nvPicPr>
        <p:blipFill rotWithShape="1">
          <a:blip r:embed="rId4">
            <a:alphaModFix/>
          </a:blip>
          <a:srcRect/>
          <a:stretch/>
        </p:blipFill>
        <p:spPr>
          <a:xfrm>
            <a:off x="750630" y="2667116"/>
            <a:ext cx="4248472" cy="277074"/>
          </a:xfrm>
          <a:prstGeom prst="rect">
            <a:avLst/>
          </a:prstGeom>
          <a:noFill/>
          <a:ln>
            <a:noFill/>
          </a:ln>
        </p:spPr>
      </p:pic>
      <p:pic>
        <p:nvPicPr>
          <p:cNvPr id="672" name="Google Shape;672;g113d8db2799_0_255"/>
          <p:cNvPicPr preferRelativeResize="0"/>
          <p:nvPr/>
        </p:nvPicPr>
        <p:blipFill rotWithShape="1">
          <a:blip r:embed="rId5">
            <a:alphaModFix/>
          </a:blip>
          <a:srcRect/>
          <a:stretch/>
        </p:blipFill>
        <p:spPr>
          <a:xfrm>
            <a:off x="503981" y="2955113"/>
            <a:ext cx="4966915" cy="225243"/>
          </a:xfrm>
          <a:prstGeom prst="rect">
            <a:avLst/>
          </a:prstGeom>
          <a:noFill/>
          <a:ln>
            <a:noFill/>
          </a:ln>
        </p:spPr>
      </p:pic>
      <p:pic>
        <p:nvPicPr>
          <p:cNvPr id="673" name="Google Shape;673;g113d8db2799_0_255"/>
          <p:cNvPicPr preferRelativeResize="0"/>
          <p:nvPr/>
        </p:nvPicPr>
        <p:blipFill rotWithShape="1">
          <a:blip r:embed="rId6">
            <a:alphaModFix/>
          </a:blip>
          <a:srcRect/>
          <a:stretch/>
        </p:blipFill>
        <p:spPr>
          <a:xfrm>
            <a:off x="503981" y="3276279"/>
            <a:ext cx="4765269" cy="282898"/>
          </a:xfrm>
          <a:prstGeom prst="rect">
            <a:avLst/>
          </a:prstGeom>
          <a:noFill/>
          <a:ln>
            <a:noFill/>
          </a:ln>
        </p:spPr>
      </p:pic>
      <p:sp>
        <p:nvSpPr>
          <p:cNvPr id="674" name="Google Shape;674;g113d8db2799_0_255"/>
          <p:cNvSpPr txBox="1"/>
          <p:nvPr/>
        </p:nvSpPr>
        <p:spPr>
          <a:xfrm>
            <a:off x="6686650" y="262900"/>
            <a:ext cx="3670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accent2"/>
                </a:solidFill>
                <a:highlight>
                  <a:srgbClr val="FFFF00"/>
                </a:highlight>
                <a:latin typeface="Tahoma"/>
                <a:ea typeface="Tahoma"/>
                <a:cs typeface="Tahoma"/>
                <a:sym typeface="Tahoma"/>
              </a:rPr>
              <a:t>ขาด ใช้เวลาเพิ่มกี่ Manday???</a:t>
            </a:r>
            <a:endParaRPr sz="2100">
              <a:solidFill>
                <a:schemeClr val="accent2"/>
              </a:solidFill>
              <a:highlight>
                <a:srgbClr val="FFFF00"/>
              </a:highlight>
              <a:latin typeface="Tahoma"/>
              <a:ea typeface="Tahoma"/>
              <a:cs typeface="Tahoma"/>
              <a:sym typeface="Tahoma"/>
            </a:endParaRPr>
          </a:p>
        </p:txBody>
      </p:sp>
      <p:pic>
        <p:nvPicPr>
          <p:cNvPr id="675" name="Google Shape;675;g113d8db2799_0_255"/>
          <p:cNvPicPr preferRelativeResize="0"/>
          <p:nvPr/>
        </p:nvPicPr>
        <p:blipFill rotWithShape="1">
          <a:blip r:embed="rId7">
            <a:alphaModFix/>
          </a:blip>
          <a:srcRect b="64666"/>
          <a:stretch/>
        </p:blipFill>
        <p:spPr>
          <a:xfrm>
            <a:off x="7379300" y="2052151"/>
            <a:ext cx="3523724" cy="3049674"/>
          </a:xfrm>
          <a:prstGeom prst="rect">
            <a:avLst/>
          </a:prstGeom>
          <a:noFill/>
          <a:ln>
            <a:noFill/>
          </a:ln>
        </p:spPr>
      </p:pic>
      <p:sp>
        <p:nvSpPr>
          <p:cNvPr id="676" name="Google Shape;676;g113d8db2799_0_255"/>
          <p:cNvSpPr/>
          <p:nvPr/>
        </p:nvSpPr>
        <p:spPr>
          <a:xfrm>
            <a:off x="8525125" y="4204800"/>
            <a:ext cx="1831800" cy="59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11"/>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
        <p:nvSpPr>
          <p:cNvPr id="682" name="Google Shape;682;p11"/>
          <p:cNvSpPr txBox="1"/>
          <p:nvPr/>
        </p:nvSpPr>
        <p:spPr>
          <a:xfrm>
            <a:off x="0" y="2853000"/>
            <a:ext cx="12192000" cy="115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เอกสารประกอบ จากทาง Development </a:t>
            </a:r>
            <a:endParaRPr sz="2800" b="1">
              <a:solidFill>
                <a:srgbClr val="0070C0"/>
              </a:solidFill>
              <a:latin typeface="Prompt"/>
              <a:ea typeface="Prompt"/>
              <a:cs typeface="Prompt"/>
              <a:sym typeface="Prompt"/>
            </a:endParaRPr>
          </a:p>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ที่มีการประเมิน Features Manday ที่ใช้ในการพัฒนาระบบนี้</a:t>
            </a:r>
            <a:endParaRPr sz="2800" b="1">
              <a:solidFill>
                <a:srgbClr val="0070C0"/>
              </a:solidFill>
              <a:latin typeface="Prompt"/>
              <a:ea typeface="Prompt"/>
              <a:cs typeface="Prompt"/>
              <a:sym typeface="Promp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86"/>
        <p:cNvGrpSpPr/>
        <p:nvPr/>
      </p:nvGrpSpPr>
      <p:grpSpPr>
        <a:xfrm>
          <a:off x="0" y="0"/>
          <a:ext cx="0" cy="0"/>
          <a:chOff x="0" y="0"/>
          <a:chExt cx="0" cy="0"/>
        </a:xfrm>
      </p:grpSpPr>
      <p:sp>
        <p:nvSpPr>
          <p:cNvPr id="687" name="Google Shape;687;p12"/>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49</a:t>
            </a:fld>
            <a:endParaRPr/>
          </a:p>
        </p:txBody>
      </p:sp>
      <p:sp>
        <p:nvSpPr>
          <p:cNvPr id="688" name="Google Shape;688;p12"/>
          <p:cNvSpPr txBox="1">
            <a:spLocks noGrp="1"/>
          </p:cNvSpPr>
          <p:nvPr>
            <p:ph type="body" idx="2"/>
          </p:nvPr>
        </p:nvSpPr>
        <p:spPr>
          <a:xfrm>
            <a:off x="479376" y="172125"/>
            <a:ext cx="9889094" cy="3600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a:latin typeface="Prompt"/>
                <a:ea typeface="Prompt"/>
                <a:cs typeface="Prompt"/>
                <a:sym typeface="Prompt"/>
              </a:rPr>
              <a:t>เอกสารประเมิน Manday ของทีมโปรแกรมเมอร์ วันที่ 16/02/2564  </a:t>
            </a:r>
            <a:endParaRPr>
              <a:latin typeface="Prompt"/>
              <a:ea typeface="Prompt"/>
              <a:cs typeface="Prompt"/>
              <a:sym typeface="Prompt"/>
            </a:endParaRPr>
          </a:p>
          <a:p>
            <a:pPr marL="0" lvl="0" indent="0" algn="l" rtl="0">
              <a:spcBef>
                <a:spcPts val="400"/>
              </a:spcBef>
              <a:spcAft>
                <a:spcPts val="0"/>
              </a:spcAft>
              <a:buClr>
                <a:schemeClr val="dk1"/>
              </a:buClr>
              <a:buSzPts val="2000"/>
              <a:buNone/>
            </a:pPr>
            <a:r>
              <a:rPr lang="en-US">
                <a:latin typeface="Prompt"/>
                <a:ea typeface="Prompt"/>
                <a:cs typeface="Prompt"/>
                <a:sym typeface="Prompt"/>
              </a:rPr>
              <a:t>(ไม่รวมฝั่งOptimize Engine)</a:t>
            </a:r>
            <a:endParaRPr>
              <a:latin typeface="Prompt"/>
              <a:ea typeface="Prompt"/>
              <a:cs typeface="Prompt"/>
              <a:sym typeface="Prompt"/>
            </a:endParaRPr>
          </a:p>
        </p:txBody>
      </p:sp>
      <p:pic>
        <p:nvPicPr>
          <p:cNvPr id="689" name="Google Shape;689;p12"/>
          <p:cNvPicPr preferRelativeResize="0"/>
          <p:nvPr/>
        </p:nvPicPr>
        <p:blipFill rotWithShape="1">
          <a:blip r:embed="rId3">
            <a:alphaModFix/>
          </a:blip>
          <a:srcRect/>
          <a:stretch/>
        </p:blipFill>
        <p:spPr>
          <a:xfrm>
            <a:off x="283343" y="1054010"/>
            <a:ext cx="3964278" cy="1438886"/>
          </a:xfrm>
          <a:prstGeom prst="rect">
            <a:avLst/>
          </a:prstGeom>
          <a:noFill/>
          <a:ln>
            <a:noFill/>
          </a:ln>
        </p:spPr>
      </p:pic>
      <p:pic>
        <p:nvPicPr>
          <p:cNvPr id="690" name="Google Shape;690;p12"/>
          <p:cNvPicPr preferRelativeResize="0"/>
          <p:nvPr/>
        </p:nvPicPr>
        <p:blipFill rotWithShape="1">
          <a:blip r:embed="rId4">
            <a:alphaModFix/>
          </a:blip>
          <a:srcRect/>
          <a:stretch/>
        </p:blipFill>
        <p:spPr>
          <a:xfrm>
            <a:off x="263352" y="2492896"/>
            <a:ext cx="6826790" cy="4308351"/>
          </a:xfrm>
          <a:prstGeom prst="rect">
            <a:avLst/>
          </a:prstGeom>
          <a:noFill/>
          <a:ln>
            <a:noFill/>
          </a:ln>
        </p:spPr>
      </p:pic>
      <p:sp>
        <p:nvSpPr>
          <p:cNvPr id="691" name="Google Shape;691;p12"/>
          <p:cNvSpPr txBox="1"/>
          <p:nvPr/>
        </p:nvSpPr>
        <p:spPr>
          <a:xfrm>
            <a:off x="5053547" y="1053988"/>
            <a:ext cx="6663300" cy="1200600"/>
          </a:xfrm>
          <a:prstGeom prst="rect">
            <a:avLst/>
          </a:prstGeom>
          <a:noFill/>
          <a:ln>
            <a:noFill/>
          </a:ln>
        </p:spPr>
        <p:txBody>
          <a:bodyPr spcFirstLastPara="1" wrap="square" lIns="91425" tIns="45700" rIns="91425" bIns="45700" anchor="t" anchorCtr="0">
            <a:spAutoFit/>
          </a:bodyPr>
          <a:lstStyle/>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การประเมินในส่วน Transaction จะเป็นการ Import Excel เท่านั้น</a:t>
            </a:r>
            <a:endParaRPr>
              <a:latin typeface="Prompt"/>
              <a:ea typeface="Prompt"/>
              <a:cs typeface="Prompt"/>
              <a:sym typeface="Prompt"/>
            </a:endParaRPr>
          </a:p>
          <a:p>
            <a:pPr marL="457200" marR="0" lvl="0" indent="-342900" algn="l" rtl="0">
              <a:spcBef>
                <a:spcPts val="0"/>
              </a:spcBef>
              <a:spcAft>
                <a:spcPts val="0"/>
              </a:spcAft>
              <a:buClr>
                <a:srgbClr val="FF0000"/>
              </a:buClr>
              <a:buSzPts val="1800"/>
              <a:buFont typeface="Prompt"/>
              <a:buChar char="●"/>
            </a:pPr>
            <a:r>
              <a:rPr lang="en-US" sz="1800">
                <a:solidFill>
                  <a:srgbClr val="FF0000"/>
                </a:solidFill>
                <a:latin typeface="Prompt"/>
                <a:ea typeface="Prompt"/>
                <a:cs typeface="Prompt"/>
                <a:sym typeface="Prompt"/>
              </a:rPr>
              <a:t>ระบบจะใช้ Manday มากสุดในส่วน Report ซึ่งปัจจุบันยังไม่มีการพัฒนาส่วนนี้</a:t>
            </a:r>
            <a:endParaRPr sz="1800">
              <a:solidFill>
                <a:srgbClr val="FF0000"/>
              </a:solidFill>
              <a:latin typeface="Prompt"/>
              <a:ea typeface="Prompt"/>
              <a:cs typeface="Prompt"/>
              <a:sym typeface="Promp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14175a90cd_0_0"/>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177" name="Google Shape;177;g114175a90cd_0_0"/>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78" name="Google Shape;178;g114175a90cd_0_0"/>
          <p:cNvPicPr preferRelativeResize="0"/>
          <p:nvPr/>
        </p:nvPicPr>
        <p:blipFill>
          <a:blip r:embed="rId3">
            <a:alphaModFix/>
          </a:blip>
          <a:stretch>
            <a:fillRect/>
          </a:stretch>
        </p:blipFill>
        <p:spPr>
          <a:xfrm>
            <a:off x="10821775" y="5320453"/>
            <a:ext cx="1275950" cy="950175"/>
          </a:xfrm>
          <a:prstGeom prst="rect">
            <a:avLst/>
          </a:prstGeom>
          <a:noFill/>
          <a:ln>
            <a:noFill/>
          </a:ln>
        </p:spPr>
      </p:pic>
      <p:pic>
        <p:nvPicPr>
          <p:cNvPr id="179" name="Google Shape;179;g114175a90cd_0_0"/>
          <p:cNvPicPr preferRelativeResize="0"/>
          <p:nvPr/>
        </p:nvPicPr>
        <p:blipFill>
          <a:blip r:embed="rId4">
            <a:alphaModFix/>
          </a:blip>
          <a:stretch>
            <a:fillRect/>
          </a:stretch>
        </p:blipFill>
        <p:spPr>
          <a:xfrm>
            <a:off x="152400" y="845056"/>
            <a:ext cx="11887201" cy="4225529"/>
          </a:xfrm>
          <a:prstGeom prst="rect">
            <a:avLst/>
          </a:prstGeom>
          <a:noFill/>
          <a:ln>
            <a:noFill/>
          </a:ln>
        </p:spPr>
      </p:pic>
      <p:sp>
        <p:nvSpPr>
          <p:cNvPr id="180" name="Google Shape;180;g114175a90cd_0_0"/>
          <p:cNvSpPr txBox="1"/>
          <p:nvPr/>
        </p:nvSpPr>
        <p:spPr>
          <a:xfrm>
            <a:off x="-2661150" y="6068575"/>
            <a:ext cx="388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Scope ที่เพิ่ม และ จำนวนที่ลด</a:t>
            </a: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 </a:t>
            </a:r>
            <a:endParaRPr>
              <a:latin typeface="Tahoma"/>
              <a:ea typeface="Tahoma"/>
              <a:cs typeface="Tahoma"/>
              <a:sym typeface="Tahoma"/>
            </a:endParaRPr>
          </a:p>
        </p:txBody>
      </p:sp>
      <p:sp>
        <p:nvSpPr>
          <p:cNvPr id="181" name="Google Shape;181;g114175a90cd_0_0"/>
          <p:cNvSpPr/>
          <p:nvPr/>
        </p:nvSpPr>
        <p:spPr>
          <a:xfrm>
            <a:off x="10827900" y="1082918"/>
            <a:ext cx="1211700" cy="394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114175a90cd_0_0"/>
          <p:cNvSpPr/>
          <p:nvPr/>
        </p:nvSpPr>
        <p:spPr>
          <a:xfrm>
            <a:off x="10416575" y="4884225"/>
            <a:ext cx="1059300" cy="3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95"/>
        <p:cNvGrpSpPr/>
        <p:nvPr/>
      </p:nvGrpSpPr>
      <p:grpSpPr>
        <a:xfrm>
          <a:off x="0" y="0"/>
          <a:ext cx="0" cy="0"/>
          <a:chOff x="0" y="0"/>
          <a:chExt cx="0" cy="0"/>
        </a:xfrm>
      </p:grpSpPr>
      <p:sp>
        <p:nvSpPr>
          <p:cNvPr id="696" name="Google Shape;696;p17"/>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50</a:t>
            </a:fld>
            <a:endParaRPr/>
          </a:p>
        </p:txBody>
      </p:sp>
      <p:sp>
        <p:nvSpPr>
          <p:cNvPr id="697" name="Google Shape;697;p17"/>
          <p:cNvSpPr txBox="1"/>
          <p:nvPr/>
        </p:nvSpPr>
        <p:spPr>
          <a:xfrm>
            <a:off x="0" y="3128100"/>
            <a:ext cx="12192000" cy="601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เมนูการใช้งานบนระบบปัจจุบัน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01"/>
        <p:cNvGrpSpPr/>
        <p:nvPr/>
      </p:nvGrpSpPr>
      <p:grpSpPr>
        <a:xfrm>
          <a:off x="0" y="0"/>
          <a:ext cx="0" cy="0"/>
          <a:chOff x="0" y="0"/>
          <a:chExt cx="0" cy="0"/>
        </a:xfrm>
      </p:grpSpPr>
      <p:graphicFrame>
        <p:nvGraphicFramePr>
          <p:cNvPr id="702" name="Google Shape;702;p18"/>
          <p:cNvGraphicFramePr/>
          <p:nvPr/>
        </p:nvGraphicFramePr>
        <p:xfrm>
          <a:off x="407368" y="116632"/>
          <a:ext cx="3000000" cy="3000000"/>
        </p:xfrm>
        <a:graphic>
          <a:graphicData uri="http://schemas.openxmlformats.org/drawingml/2006/table">
            <a:tbl>
              <a:tblPr firstRow="1" bandRow="1">
                <a:noFill/>
                <a:tableStyleId>{7DF666A3-BA7A-4361-B93F-6032FE0CE637}</a:tableStyleId>
              </a:tblPr>
              <a:tblGrid>
                <a:gridCol w="501825">
                  <a:extLst>
                    <a:ext uri="{9D8B030D-6E8A-4147-A177-3AD203B41FA5}">
                      <a16:colId xmlns:a16="http://schemas.microsoft.com/office/drawing/2014/main" val="20000"/>
                    </a:ext>
                  </a:extLst>
                </a:gridCol>
                <a:gridCol w="2106400">
                  <a:extLst>
                    <a:ext uri="{9D8B030D-6E8A-4147-A177-3AD203B41FA5}">
                      <a16:colId xmlns:a16="http://schemas.microsoft.com/office/drawing/2014/main" val="20001"/>
                    </a:ext>
                  </a:extLst>
                </a:gridCol>
                <a:gridCol w="3869525">
                  <a:extLst>
                    <a:ext uri="{9D8B030D-6E8A-4147-A177-3AD203B41FA5}">
                      <a16:colId xmlns:a16="http://schemas.microsoft.com/office/drawing/2014/main" val="20002"/>
                    </a:ext>
                  </a:extLst>
                </a:gridCol>
                <a:gridCol w="5043575">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000" u="none" strike="noStrike" cap="none">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Proposal</a:t>
                      </a:r>
                      <a:endParaRPr sz="1000">
                        <a:latin typeface="Prompt"/>
                        <a:ea typeface="Prompt"/>
                        <a:cs typeface="Prompt"/>
                        <a:sym typeface="Prompt"/>
                      </a:endParaRPr>
                    </a:p>
                  </a:txBody>
                  <a:tcPr marL="91450" marR="91450" marT="45725" marB="45725"/>
                </a:tc>
                <a:tc>
                  <a:txBody>
                    <a:bodyPr/>
                    <a:lstStyle/>
                    <a:p>
                      <a:pPr marL="0" marR="0" lvl="0" indent="0" algn="ctr" rtl="0">
                        <a:spcBef>
                          <a:spcPts val="0"/>
                        </a:spcBef>
                        <a:spcAft>
                          <a:spcPts val="0"/>
                        </a:spcAft>
                        <a:buNone/>
                      </a:pPr>
                      <a:r>
                        <a:rPr lang="en-US" sz="1000">
                          <a:latin typeface="Prompt"/>
                          <a:ea typeface="Prompt"/>
                          <a:cs typeface="Prompt"/>
                          <a:sym typeface="Prompt"/>
                        </a:rPr>
                        <a:t>Req. เพิ่มเติม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Rayong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KHM</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ระบบจะต้องมีส่วน Input ข้อมูลตาม Shipment เพิ่มด้วย</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โรงกลั่น</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Clr>
                          <a:schemeClr val="dk1"/>
                        </a:buClr>
                        <a:buFont typeface="Arial"/>
                        <a:buNone/>
                      </a:pPr>
                      <a:r>
                        <a:rPr lang="en-US" sz="1000">
                          <a:latin typeface="Prompt"/>
                          <a:ea typeface="Prompt"/>
                          <a:cs typeface="Prompt"/>
                          <a:sym typeface="Prompt"/>
                        </a:rPr>
                        <a:t>Import Excel?????</a:t>
                      </a:r>
                      <a:endParaRPr sz="1000">
                        <a:latin typeface="Prompt"/>
                        <a:ea typeface="Prompt"/>
                        <a:cs typeface="Prompt"/>
                        <a:sym typeface="Prompt"/>
                      </a:endParaRPr>
                    </a:p>
                  </a:txBody>
                  <a:tcPr marL="91450" marR="91450" marT="45725" marB="45725"/>
                </a:tc>
                <a:tc>
                  <a:txBody>
                    <a:bodyPr/>
                    <a:lstStyle/>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View Data On Web (Rolling)</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Paste Data user copy ข้อมูลจาก Excel มาวางใน Web, Edit Data on web</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Save Data can control version and running revision data (บันทึก , บันทึกเป็น)</a:t>
                      </a:r>
                      <a:endParaRPr sz="1000">
                        <a:latin typeface="Prompt"/>
                        <a:ea typeface="Prompt"/>
                        <a:cs typeface="Prompt"/>
                        <a:sym typeface="Prompt"/>
                      </a:endParaRPr>
                    </a:p>
                    <a:p>
                      <a:pPr marL="171450" lvl="0" indent="-120650" algn="l" rtl="0">
                        <a:lnSpc>
                          <a:spcPct val="115000"/>
                        </a:lnSpc>
                        <a:spcBef>
                          <a:spcPts val="0"/>
                        </a:spcBef>
                        <a:spcAft>
                          <a:spcPts val="0"/>
                        </a:spcAft>
                        <a:buClr>
                          <a:schemeClr val="dk1"/>
                        </a:buClr>
                        <a:buSzPts val="1000"/>
                        <a:buFont typeface="Prompt"/>
                        <a:buAutoNum type="arabicPeriod"/>
                      </a:pPr>
                      <a:r>
                        <a:rPr lang="en-US" sz="1000">
                          <a:latin typeface="Prompt"/>
                          <a:ea typeface="Prompt"/>
                          <a:cs typeface="Prompt"/>
                          <a:sym typeface="Prompt"/>
                        </a:rPr>
                        <a:t>Recursive Data</a:t>
                      </a:r>
                      <a:endParaRPr sz="1000">
                        <a:latin typeface="Prompt"/>
                        <a:ea typeface="Prompt"/>
                        <a:cs typeface="Prompt"/>
                        <a:sym typeface="Prompt"/>
                      </a:endParaRPr>
                    </a:p>
                    <a:p>
                      <a:pPr marL="0" lvl="0" indent="0" algn="l" rtl="0">
                        <a:lnSpc>
                          <a:spcPct val="115000"/>
                        </a:lnSpc>
                        <a:spcBef>
                          <a:spcPts val="0"/>
                        </a:spcBef>
                        <a:spcAft>
                          <a:spcPts val="0"/>
                        </a:spcAft>
                        <a:buNone/>
                      </a:pPr>
                      <a:r>
                        <a:rPr lang="en-US" sz="1000" i="1">
                          <a:latin typeface="Prompt"/>
                          <a:ea typeface="Prompt"/>
                          <a:cs typeface="Prompt"/>
                          <a:sym typeface="Prompt"/>
                        </a:rPr>
                        <a:t>*** เพิ่มเติม ระบบต้องรองรับการเพิ่มรองกลั่นได้</a:t>
                      </a:r>
                      <a:endParaRPr sz="1000" i="1">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Supply Plan &gt;&gt; Ability Pentane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FF0000"/>
                          </a:solidFill>
                          <a:latin typeface="Prompt"/>
                          <a:ea typeface="Prompt"/>
                          <a:cs typeface="Prompt"/>
                          <a:sym typeface="Prompt"/>
                        </a:rPr>
                        <a:t>ไม่พบรายละเอียดใน Proposal แต่มีระบุใน CR1 และส่งมอบใน Milestone 1 เรียบร้อย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Cost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Reference Price &gt;&gt; Reference Price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solidFill>
                            <a:srgbClr val="002060"/>
                          </a:solidFill>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แต่เป็นอีกรูปแบบต่างจากที่ประเมิน</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Cal margin($ Ton)</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แต่เป็นในรุปแบบการ Import Excel เท่านั้น ปัจจุบันระบบคำนวณให้</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M7 Demand Plan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accent1"/>
                        </a:buClr>
                        <a:buSzPts val="1600"/>
                        <a:buFont typeface="Browallia New"/>
                        <a:buNone/>
                      </a:pPr>
                      <a:r>
                        <a:rPr lang="en-US" sz="1000">
                          <a:latin typeface="Prompt"/>
                          <a:ea typeface="Prompt"/>
                          <a:cs typeface="Prompt"/>
                          <a:sym typeface="Prompt"/>
                        </a:rPr>
                        <a:t>มีรายละเอียดใน Proposal </a:t>
                      </a:r>
                      <a:endParaRPr sz="1000">
                        <a:latin typeface="Prompt"/>
                        <a:ea typeface="Prompt"/>
                        <a:cs typeface="Prompt"/>
                        <a:sym typeface="Prompt"/>
                      </a:endParaRPr>
                    </a:p>
                    <a:p>
                      <a:pPr marL="0" marR="0" lvl="0" indent="0" algn="l" rtl="0">
                        <a:lnSpc>
                          <a:spcPct val="100000"/>
                        </a:lnSpc>
                        <a:spcBef>
                          <a:spcPts val="0"/>
                        </a:spcBef>
                        <a:spcAft>
                          <a:spcPts val="0"/>
                        </a:spcAft>
                        <a:buClr>
                          <a:schemeClr val="accent1"/>
                        </a:buClr>
                        <a:buSzPts val="1600"/>
                        <a:buFont typeface="Browallia New"/>
                        <a:buNone/>
                      </a:pPr>
                      <a:r>
                        <a:rPr lang="en-US" sz="1000">
                          <a:solidFill>
                            <a:srgbClr val="FF0000"/>
                          </a:solidFill>
                          <a:latin typeface="Prompt"/>
                          <a:ea typeface="Prompt"/>
                          <a:cs typeface="Prompt"/>
                          <a:sym typeface="Prompt"/>
                        </a:rPr>
                        <a:t>แต่เป็นส่วนที่อยู่ในรายงาน Inform OR ปัจจุบันพบว่าจะต้อง Input ข้อมูลส่วนนี้เพิ่มเติม</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Result</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เดิมจะให้ User Download Excel มาเพื่อดู Result ปัจจุบันระบบให้ monitor บนเว็บได้เลย</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Summary</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(รูปแบบตามไฟล์ Calc Margin_24May2021.xlsx)</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spcBef>
                          <a:spcPts val="0"/>
                        </a:spcBef>
                        <a:spcAft>
                          <a:spcPts val="0"/>
                        </a:spcAft>
                        <a:buNone/>
                      </a:pPr>
                      <a:r>
                        <a:rPr lang="en-US" sz="1000">
                          <a:solidFill>
                            <a:srgbClr val="FF0000"/>
                          </a:solidFill>
                          <a:latin typeface="Prompt"/>
                          <a:ea typeface="Prompt"/>
                          <a:cs typeface="Prompt"/>
                          <a:sym typeface="Prompt"/>
                        </a:rPr>
                        <a:t>เนื่องจากเดิมจะนำไฟล์ดังกล่าวเข้าระบบ ปัจจุบันพบว่าไฟล์ดังกล่าวคือ Output</a:t>
                      </a:r>
                      <a:endParaRPr sz="1000">
                        <a:solidFill>
                          <a:srgbClr val="FF0000"/>
                        </a:solidFill>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Optimize &amp; Result &gt;&gt; Merge Allo</a:t>
                      </a:r>
                      <a:endParaRPr sz="1000">
                        <a:latin typeface="Prompt"/>
                        <a:ea typeface="Prompt"/>
                        <a:cs typeface="Prompt"/>
                        <a:sym typeface="Prompt"/>
                      </a:endParaRPr>
                    </a:p>
                  </a:txBody>
                  <a:tcPr marL="91450" marR="91450" marT="45725" marB="45725"/>
                </a:tc>
                <a:tc>
                  <a:txBody>
                    <a:bodyPr/>
                    <a:lstStyle/>
                    <a:p>
                      <a:pPr marL="0" lvl="0" indent="0" algn="l" rtl="0">
                        <a:spcBef>
                          <a:spcPts val="0"/>
                        </a:spcBef>
                        <a:spcAft>
                          <a:spcPts val="0"/>
                        </a:spcAft>
                        <a:buNone/>
                      </a:pPr>
                      <a:r>
                        <a:rPr lang="en-US" sz="1000">
                          <a:latin typeface="Prompt"/>
                          <a:ea typeface="Prompt"/>
                          <a:cs typeface="Prompt"/>
                          <a:sym typeface="Prompt"/>
                        </a:rPr>
                        <a:t>มีรายละเอียดใน Proposal</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เดิมจะให้ User Download Excel มาเพื่อแก้ไขข้อมูล</a:t>
                      </a:r>
                      <a:endParaRPr sz="1000">
                        <a:latin typeface="Prompt"/>
                        <a:ea typeface="Prompt"/>
                        <a:cs typeface="Prompt"/>
                        <a:sym typeface="Prompt"/>
                      </a:endParaRPr>
                    </a:p>
                    <a:p>
                      <a:pPr marL="0" lvl="0" indent="0" algn="l" rtl="0">
                        <a:spcBef>
                          <a:spcPts val="0"/>
                        </a:spcBef>
                        <a:spcAft>
                          <a:spcPts val="0"/>
                        </a:spcAft>
                        <a:buNone/>
                      </a:pPr>
                      <a:r>
                        <a:rPr lang="en-US" sz="1000">
                          <a:latin typeface="Prompt"/>
                          <a:ea typeface="Prompt"/>
                          <a:cs typeface="Prompt"/>
                          <a:sym typeface="Prompt"/>
                        </a:rPr>
                        <a:t>มีรายละเอียดใน CR1 ระบุว่าให้ทำผ่านเว็บได้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endParaRPr sz="1000">
                        <a:solidFill>
                          <a:schemeClr val="accent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Tank Cap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LR By Legal</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261400">
                <a:tc>
                  <a:txBody>
                    <a:bodyPr/>
                    <a:lstStyle/>
                    <a:p>
                      <a:pPr marL="0" marR="0" lvl="0" indent="0" algn="r" rtl="0">
                        <a:spcBef>
                          <a:spcPts val="0"/>
                        </a:spcBef>
                        <a:spcAft>
                          <a:spcPts val="0"/>
                        </a:spcAft>
                        <a:buNone/>
                      </a:pPr>
                      <a:r>
                        <a:rPr lang="en-US" sz="1000">
                          <a:latin typeface="Prompt"/>
                          <a:ea typeface="Prompt"/>
                          <a:cs typeface="Prompt"/>
                          <a:sym typeface="Prompt"/>
                        </a:rPr>
                        <a:t>14.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Inventory &amp; LR Constrain &gt;&gt; Depot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None/>
                      </a:pPr>
                      <a:endParaRPr sz="1000">
                        <a:solidFill>
                          <a:srgbClr val="FF000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06"/>
        <p:cNvGrpSpPr/>
        <p:nvPr/>
      </p:nvGrpSpPr>
      <p:grpSpPr>
        <a:xfrm>
          <a:off x="0" y="0"/>
          <a:ext cx="0" cy="0"/>
          <a:chOff x="0" y="0"/>
          <a:chExt cx="0" cy="0"/>
        </a:xfrm>
      </p:grpSpPr>
      <p:graphicFrame>
        <p:nvGraphicFramePr>
          <p:cNvPr id="707" name="Google Shape;707;p19"/>
          <p:cNvGraphicFramePr/>
          <p:nvPr/>
        </p:nvGraphicFramePr>
        <p:xfrm>
          <a:off x="335360" y="116632"/>
          <a:ext cx="3000000" cy="3000000"/>
        </p:xfrm>
        <a:graphic>
          <a:graphicData uri="http://schemas.openxmlformats.org/drawingml/2006/table">
            <a:tbl>
              <a:tblPr firstRow="1" bandRow="1">
                <a:noFill/>
                <a:tableStyleId>{7DF666A3-BA7A-4361-B93F-6032FE0CE637}</a:tableStyleId>
              </a:tblPr>
              <a:tblGrid>
                <a:gridCol w="818150">
                  <a:extLst>
                    <a:ext uri="{9D8B030D-6E8A-4147-A177-3AD203B41FA5}">
                      <a16:colId xmlns:a16="http://schemas.microsoft.com/office/drawing/2014/main" val="20000"/>
                    </a:ext>
                  </a:extLst>
                </a:gridCol>
                <a:gridCol w="3502325">
                  <a:extLst>
                    <a:ext uri="{9D8B030D-6E8A-4147-A177-3AD203B41FA5}">
                      <a16:colId xmlns:a16="http://schemas.microsoft.com/office/drawing/2014/main" val="20001"/>
                    </a:ext>
                  </a:extLst>
                </a:gridCol>
                <a:gridCol w="697957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000">
                          <a:latin typeface="Prompt"/>
                          <a:ea typeface="Prompt"/>
                          <a:cs typeface="Prompt"/>
                          <a:sym typeface="Prompt"/>
                        </a:rPr>
                        <a:t>No.</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เมนูปัจจุบันใน Web </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เปรียบเทีบบกับ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Customer</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p>
                      <a:pPr marL="0" marR="0" lvl="0" indent="0" algn="l" rtl="0">
                        <a:lnSpc>
                          <a:spcPct val="100000"/>
                        </a:lnSpc>
                        <a:spcBef>
                          <a:spcPts val="0"/>
                        </a:spcBef>
                        <a:spcAft>
                          <a:spcPts val="0"/>
                        </a:spcAft>
                        <a:buClr>
                          <a:schemeClr val="dk1"/>
                        </a:buClr>
                        <a:buSzPts val="1600"/>
                        <a:buFont typeface="Browallia New"/>
                        <a:buNone/>
                      </a:pPr>
                      <a:r>
                        <a:rPr lang="en-US" sz="1000">
                          <a:solidFill>
                            <a:schemeClr val="dk1"/>
                          </a:solidFill>
                          <a:latin typeface="Prompt"/>
                          <a:ea typeface="Prompt"/>
                          <a:cs typeface="Prompt"/>
                          <a:sym typeface="Prompt"/>
                        </a:rPr>
                        <a:t>แต่ระบบควรจะมีเพื่อใช้แยกลูกค้า</a:t>
                      </a:r>
                      <a:endParaRPr sz="1000">
                        <a:solidFill>
                          <a:schemeClr val="dk1"/>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Contract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Volume Constrain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 ส่วนรับข้อมูล Input</a:t>
                      </a:r>
                      <a:endParaRPr sz="1000">
                        <a:latin typeface="Prompt"/>
                        <a:ea typeface="Prompt"/>
                        <a:cs typeface="Prompt"/>
                        <a:sym typeface="Prompt"/>
                      </a:endParaRPr>
                    </a:p>
                    <a:p>
                      <a:pPr marL="0" marR="0" lvl="0" indent="0" algn="l" rtl="0">
                        <a:spcBef>
                          <a:spcPts val="0"/>
                        </a:spcBef>
                        <a:spcAft>
                          <a:spcPts val="0"/>
                        </a:spcAft>
                        <a:buNone/>
                      </a:pPr>
                      <a:r>
                        <a:rPr lang="en-US" sz="1000">
                          <a:latin typeface="Prompt"/>
                          <a:ea typeface="Prompt"/>
                          <a:cs typeface="Prompt"/>
                          <a:sym typeface="Prompt"/>
                        </a:rPr>
                        <a:t>แต่มีการกล่าวถึงอยู่ใน Proposal ข้อที่ 3. ส่วนประมวลผลข้อมูล (Optimization engine) </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Customer Constrain &gt;&gt; Turn Around</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19.</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Product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20.</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Master &gt;&gt; Source &amp; Delivery Point</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21.</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แผนการผลิตอีเทน</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7"/>
                  </a:ext>
                </a:extLst>
              </a:tr>
              <a:tr h="148275">
                <a:tc>
                  <a:txBody>
                    <a:bodyPr/>
                    <a:lstStyle/>
                    <a:p>
                      <a:pPr marL="0" marR="0" lvl="0" indent="0" algn="r" rtl="0">
                        <a:spcBef>
                          <a:spcPts val="0"/>
                        </a:spcBef>
                        <a:spcAft>
                          <a:spcPts val="0"/>
                        </a:spcAft>
                        <a:buNone/>
                      </a:pPr>
                      <a:r>
                        <a:rPr lang="en-US" sz="1000">
                          <a:latin typeface="Prompt"/>
                          <a:ea typeface="Prompt"/>
                          <a:cs typeface="Prompt"/>
                          <a:sym typeface="Prompt"/>
                        </a:rPr>
                        <a:t>22.</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Inform OR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23.</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LPG Rolling</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09"/>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24.</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Planning Report &gt;&gt; New Balance</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มีรายละเอียดใน Proposal แต่เป็นเพียงการดาวน์โหลด Excel เท่านั้น, </a:t>
                      </a:r>
                      <a:r>
                        <a:rPr lang="en-US" sz="1000" i="0">
                          <a:latin typeface="Prompt"/>
                          <a:ea typeface="Prompt"/>
                          <a:cs typeface="Prompt"/>
                          <a:sym typeface="Prompt"/>
                        </a:rPr>
                        <a:t>ปัจจุบัน</a:t>
                      </a:r>
                      <a:r>
                        <a:rPr lang="en-US" sz="1000" i="0">
                          <a:solidFill>
                            <a:srgbClr val="002060"/>
                          </a:solidFill>
                          <a:latin typeface="Prompt"/>
                          <a:ea typeface="Prompt"/>
                          <a:cs typeface="Prompt"/>
                          <a:sym typeface="Prompt"/>
                        </a:rPr>
                        <a:t> User แจ้งว่าให้ระบบรองรับการ Monitor on web และ Export report to excel ได้</a:t>
                      </a:r>
                      <a:endParaRPr sz="1000" i="0">
                        <a:solidFill>
                          <a:srgbClr val="002060"/>
                        </a:solidFill>
                        <a:latin typeface="Prompt"/>
                        <a:ea typeface="Prompt"/>
                        <a:cs typeface="Prompt"/>
                        <a:sym typeface="Prompt"/>
                      </a:endParaRPr>
                    </a:p>
                  </a:txBody>
                  <a:tcPr marL="91450" marR="91450" marT="45725" marB="45725"/>
                </a:tc>
                <a:extLst>
                  <a:ext uri="{0D108BD9-81ED-4DB2-BD59-A6C34878D82A}">
                    <a16:rowId xmlns:a16="http://schemas.microsoft.com/office/drawing/2014/main" val="10010"/>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25.</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1"/>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26.</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User Group</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2"/>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27.</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Signature</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600"/>
                        <a:buFont typeface="Browallia New"/>
                        <a:buNone/>
                      </a:pPr>
                      <a:r>
                        <a:rPr lang="en-US" sz="1000">
                          <a:solidFill>
                            <a:srgbClr val="FF0000"/>
                          </a:solidFill>
                          <a:latin typeface="Prompt"/>
                          <a:ea typeface="Prompt"/>
                          <a:cs typeface="Prompt"/>
                          <a:sym typeface="Prompt"/>
                        </a:rPr>
                        <a:t>ไม่พบรายละเอียดใน Proposal</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3"/>
                  </a:ext>
                </a:extLst>
              </a:tr>
              <a:tr h="370850">
                <a:tc>
                  <a:txBody>
                    <a:bodyPr/>
                    <a:lstStyle/>
                    <a:p>
                      <a:pPr marL="0" marR="0" lvl="0" indent="0" algn="r" rtl="0">
                        <a:spcBef>
                          <a:spcPts val="0"/>
                        </a:spcBef>
                        <a:spcAft>
                          <a:spcPts val="0"/>
                        </a:spcAft>
                        <a:buNone/>
                      </a:pPr>
                      <a:r>
                        <a:rPr lang="en-US" sz="1000">
                          <a:latin typeface="Prompt"/>
                          <a:ea typeface="Prompt"/>
                          <a:cs typeface="Prompt"/>
                          <a:sym typeface="Prompt"/>
                        </a:rPr>
                        <a:t>28.</a:t>
                      </a:r>
                      <a:endParaRPr sz="1000">
                        <a:latin typeface="Prompt"/>
                        <a:ea typeface="Prompt"/>
                        <a:cs typeface="Prompt"/>
                        <a:sym typeface="Prompt"/>
                      </a:endParaRPr>
                    </a:p>
                  </a:txBody>
                  <a:tcPr marL="91450" marR="91450" marT="45725" marB="45725"/>
                </a:tc>
                <a:tc>
                  <a:txBody>
                    <a:bodyPr/>
                    <a:lstStyle/>
                    <a:p>
                      <a:pPr marL="0" marR="0" lvl="0" indent="0" algn="l" rtl="0">
                        <a:spcBef>
                          <a:spcPts val="0"/>
                        </a:spcBef>
                        <a:spcAft>
                          <a:spcPts val="0"/>
                        </a:spcAft>
                        <a:buNone/>
                      </a:pPr>
                      <a:r>
                        <a:rPr lang="en-US" sz="1000">
                          <a:latin typeface="Prompt"/>
                          <a:ea typeface="Prompt"/>
                          <a:cs typeface="Prompt"/>
                          <a:sym typeface="Prompt"/>
                        </a:rPr>
                        <a:t>System &gt;&gt; Permission</a:t>
                      </a:r>
                      <a:endParaRPr sz="1000">
                        <a:latin typeface="Prompt"/>
                        <a:ea typeface="Prompt"/>
                        <a:cs typeface="Prompt"/>
                        <a:sym typeface="Prompt"/>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Browallia New"/>
                        <a:buNone/>
                      </a:pPr>
                      <a:r>
                        <a:rPr lang="en-US" sz="1000">
                          <a:latin typeface="Prompt"/>
                          <a:ea typeface="Prompt"/>
                          <a:cs typeface="Prompt"/>
                          <a:sym typeface="Prompt"/>
                        </a:rPr>
                        <a:t>Standard System (ระบบควรจะมี)</a:t>
                      </a:r>
                      <a:endParaRPr sz="1000">
                        <a:latin typeface="Prompt"/>
                        <a:ea typeface="Prompt"/>
                        <a:cs typeface="Prompt"/>
                        <a:sym typeface="Prompt"/>
                      </a:endParaRPr>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20"/>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53</a:t>
            </a:fld>
            <a:endParaRPr/>
          </a:p>
        </p:txBody>
      </p:sp>
      <p:sp>
        <p:nvSpPr>
          <p:cNvPr id="713" name="Google Shape;713;p20"/>
          <p:cNvSpPr txBox="1"/>
          <p:nvPr/>
        </p:nvSpPr>
        <p:spPr>
          <a:xfrm>
            <a:off x="0" y="3116550"/>
            <a:ext cx="12192000" cy="62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70C0"/>
              </a:buClr>
              <a:buSzPts val="2800"/>
              <a:buFont typeface="Arial"/>
              <a:buNone/>
            </a:pPr>
            <a:r>
              <a:rPr lang="en-US" sz="2800" b="1">
                <a:solidFill>
                  <a:srgbClr val="0070C0"/>
                </a:solidFill>
                <a:latin typeface="Prompt"/>
                <a:ea typeface="Prompt"/>
                <a:cs typeface="Prompt"/>
                <a:sym typeface="Prompt"/>
              </a:rPr>
              <a:t>อ้างอิง หน้าจอการใช้งานบนระบบปัจจุบัน</a:t>
            </a:r>
            <a:endParaRPr sz="2800" b="1">
              <a:solidFill>
                <a:srgbClr val="0070C0"/>
              </a:solidFill>
              <a:latin typeface="Prompt"/>
              <a:ea typeface="Prompt"/>
              <a:cs typeface="Prompt"/>
              <a:sym typeface="Promp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17"/>
        <p:cNvGrpSpPr/>
        <p:nvPr/>
      </p:nvGrpSpPr>
      <p:grpSpPr>
        <a:xfrm>
          <a:off x="0" y="0"/>
          <a:ext cx="0" cy="0"/>
          <a:chOff x="0" y="0"/>
          <a:chExt cx="0" cy="0"/>
        </a:xfrm>
      </p:grpSpPr>
      <p:graphicFrame>
        <p:nvGraphicFramePr>
          <p:cNvPr id="718" name="Google Shape;718;p21"/>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719" name="Google Shape;719;p21"/>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1. Menu Supply Plan &gt;&gt; Ability Rayong</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graphicFrame>
        <p:nvGraphicFramePr>
          <p:cNvPr id="724" name="Google Shape;724;p22"/>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Excel</a:t>
                      </a:r>
                      <a:endParaRPr/>
                    </a:p>
                  </a:txBody>
                  <a:tcPr marL="91450" marR="91450" marT="45725" marB="45725"/>
                </a:tc>
                <a:tc>
                  <a:txBody>
                    <a:bodyPr/>
                    <a:lstStyle/>
                    <a:p>
                      <a:pPr marL="0" marR="0" lvl="0" indent="0" algn="l" rtl="0">
                        <a:spcBef>
                          <a:spcPts val="0"/>
                        </a:spcBef>
                        <a:spcAft>
                          <a:spcPts val="0"/>
                        </a:spcAft>
                        <a:buNone/>
                      </a:pPr>
                      <a:r>
                        <a:rPr lang="en-US" sz="1200">
                          <a:solidFill>
                            <a:srgbClr val="00B050"/>
                          </a:solidFill>
                          <a:latin typeface="Tahoma"/>
                          <a:ea typeface="Tahoma"/>
                          <a:cs typeface="Tahoma"/>
                          <a:sym typeface="Tahoma"/>
                        </a:rPr>
                        <a:t> มีระบุไว้ใน Proposal</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ไม่มีระบุไว้ใน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725" name="Google Shape;725;p22"/>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2. Menu Supply Plan &gt;&gt; KHM</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26" name="Google Shape;726;p22"/>
          <p:cNvSpPr txBox="1"/>
          <p:nvPr/>
        </p:nvSpPr>
        <p:spPr>
          <a:xfrm>
            <a:off x="445970" y="4429314"/>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พบว่าจะต้องมีส่วน Input ข้อมูลตาม Shipment เพิ่ม</a:t>
            </a:r>
            <a:endParaRPr sz="3000">
              <a:solidFill>
                <a:srgbClr val="002060"/>
              </a:solidFill>
              <a:latin typeface="Tahoma"/>
              <a:ea typeface="Tahoma"/>
              <a:cs typeface="Tahoma"/>
              <a:sym typeface="Tahom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30"/>
        <p:cNvGrpSpPr/>
        <p:nvPr/>
      </p:nvGrpSpPr>
      <p:grpSpPr>
        <a:xfrm>
          <a:off x="0" y="0"/>
          <a:ext cx="0" cy="0"/>
          <a:chOff x="0" y="0"/>
          <a:chExt cx="0" cy="0"/>
        </a:xfrm>
      </p:grpSpPr>
      <p:graphicFrame>
        <p:nvGraphicFramePr>
          <p:cNvPr id="731" name="Google Shape;731;p23"/>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Recursive Data</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732" name="Google Shape;732;p23"/>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3. Menu Supply Plan &gt;&gt; โรงกลั่น</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33" name="Google Shape;733;p23"/>
          <p:cNvSpPr txBox="1"/>
          <p:nvPr/>
        </p:nvSpPr>
        <p:spPr>
          <a:xfrm>
            <a:off x="365762" y="4862452"/>
            <a:ext cx="9095871" cy="53901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พบว่า User อยากที่จะให้รองรับการเพิ่มรองกลั่นได้ด้วย</a:t>
            </a:r>
            <a:endParaRPr sz="3000">
              <a:solidFill>
                <a:srgbClr val="002060"/>
              </a:solidFill>
              <a:latin typeface="Tahoma"/>
              <a:ea typeface="Tahoma"/>
              <a:cs typeface="Tahoma"/>
              <a:sym typeface="Tahom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737"/>
        <p:cNvGrpSpPr/>
        <p:nvPr/>
      </p:nvGrpSpPr>
      <p:grpSpPr>
        <a:xfrm>
          <a:off x="0" y="0"/>
          <a:ext cx="0" cy="0"/>
          <a:chOff x="0" y="0"/>
          <a:chExt cx="0" cy="0"/>
        </a:xfrm>
      </p:grpSpPr>
      <p:graphicFrame>
        <p:nvGraphicFramePr>
          <p:cNvPr id="738" name="Google Shape;738;p24"/>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sngStrike">
                          <a:latin typeface="Tahoma"/>
                          <a:ea typeface="Tahoma"/>
                          <a:cs typeface="Tahoma"/>
                          <a:sym typeface="Tahoma"/>
                        </a:rPr>
                        <a:t>Import Excel </a:t>
                      </a:r>
                      <a:endParaRPr/>
                    </a:p>
                    <a:p>
                      <a:pPr marL="0" marR="0" lvl="0" indent="0" algn="l" rtl="0">
                        <a:spcBef>
                          <a:spcPts val="0"/>
                        </a:spcBef>
                        <a:spcAft>
                          <a:spcPts val="0"/>
                        </a:spcAft>
                        <a:buNone/>
                      </a:pPr>
                      <a:r>
                        <a:rPr lang="en-US" sz="1200" strike="noStrike">
                          <a:latin typeface="Tahoma"/>
                          <a:ea typeface="Tahoma"/>
                          <a:cs typeface="Tahoma"/>
                          <a:sym typeface="Tahoma"/>
                        </a:rPr>
                        <a:t>หมายเหตุ user ได้รับข้อมูลทาง Email</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bl>
          </a:graphicData>
        </a:graphic>
      </p:graphicFrame>
      <p:sp>
        <p:nvSpPr>
          <p:cNvPr id="739" name="Google Shape;739;p24"/>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4. Menu Supply Plan &gt;&gt; Pentane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40" name="Google Shape;740;p24"/>
          <p:cNvSpPr txBox="1"/>
          <p:nvPr/>
        </p:nvSpPr>
        <p:spPr>
          <a:xfrm>
            <a:off x="445970" y="4318983"/>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 </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1. </a:t>
            </a:r>
            <a:r>
              <a:rPr lang="en-US" sz="2000">
                <a:solidFill>
                  <a:srgbClr val="FF0000"/>
                </a:solidFill>
                <a:latin typeface="Tahoma"/>
                <a:ea typeface="Tahoma"/>
                <a:cs typeface="Tahoma"/>
                <a:sym typeface="Tahoma"/>
              </a:rPr>
              <a:t>พบว่าหน้าจอนี้ไม่มีรายละเอียดใน Proposal</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2. รายละเอียดแรกที่ทีมได้รับจาก User ไม่มีเรื่องของการแยกตามคุณภาพก๊าซ ปัจจุบันได้ทำรองรับตามเงื่อนไขคุณภาพก๊าซแล้ว</a:t>
            </a:r>
            <a:endParaRPr sz="2000">
              <a:solidFill>
                <a:srgbClr val="002060"/>
              </a:solidFill>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744"/>
        <p:cNvGrpSpPr/>
        <p:nvPr/>
      </p:nvGrpSpPr>
      <p:grpSpPr>
        <a:xfrm>
          <a:off x="0" y="0"/>
          <a:ext cx="0" cy="0"/>
          <a:chOff x="0" y="0"/>
          <a:chExt cx="0" cy="0"/>
        </a:xfrm>
      </p:grpSpPr>
      <p:graphicFrame>
        <p:nvGraphicFramePr>
          <p:cNvPr id="745" name="Google Shape;745;p25"/>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200"/>
                        <a:buFont typeface="Tahoma"/>
                        <a:buNone/>
                      </a:pPr>
                      <a:r>
                        <a:rPr lang="en-US" sz="1200">
                          <a:solidFill>
                            <a:srgbClr val="FF0000"/>
                          </a:solidFill>
                          <a:latin typeface="Tahoma"/>
                          <a:ea typeface="Tahoma"/>
                          <a:cs typeface="Tahoma"/>
                          <a:sym typeface="Tahoma"/>
                        </a:rPr>
                        <a:t>ไม่มีระบุใน Proposal</a:t>
                      </a:r>
                      <a:endParaRPr/>
                    </a:p>
                  </a:txBody>
                  <a:tcPr marL="91450" marR="91450" marT="45725" marB="45725"/>
                </a:tc>
                <a:extLst>
                  <a:ext uri="{0D108BD9-81ED-4DB2-BD59-A6C34878D82A}">
                    <a16:rowId xmlns:a16="http://schemas.microsoft.com/office/drawing/2014/main" val="10005"/>
                  </a:ext>
                </a:extLst>
              </a:tr>
            </a:tbl>
          </a:graphicData>
        </a:graphic>
      </p:graphicFrame>
      <p:sp>
        <p:nvSpPr>
          <p:cNvPr id="746" name="Google Shape;746;p25"/>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5. Menu Reference Price &gt;&gt; Cost วผก</a:t>
            </a:r>
            <a:endParaRPr sz="3000" b="1">
              <a:solidFill>
                <a:srgbClr val="002060"/>
              </a:solidFill>
              <a:latin typeface="Tahoma"/>
              <a:ea typeface="Tahoma"/>
              <a:cs typeface="Tahoma"/>
              <a:sym typeface="Tahoma"/>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47" name="Google Shape;747;p25"/>
          <p:cNvSpPr txBox="1"/>
          <p:nvPr/>
        </p:nvSpPr>
        <p:spPr>
          <a:xfrm>
            <a:off x="445970" y="4906124"/>
            <a:ext cx="11300059" cy="137917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เข้าระบบได้เลย แต่ปัจจุบันได้ถูกปรับให้ระบบอ่านค่าจากไฟล์ “! GSP Cost RO April 2021.xlsx” </a:t>
            </a:r>
            <a:endParaRPr sz="2000">
              <a:solidFill>
                <a:srgbClr val="002060"/>
              </a:solidFill>
              <a:latin typeface="Tahoma"/>
              <a:ea typeface="Tahoma"/>
              <a:cs typeface="Tahoma"/>
              <a:sym typeface="Tahom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graphicFrame>
        <p:nvGraphicFramePr>
          <p:cNvPr id="752" name="Google Shape;752;p26"/>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753" name="Google Shape;753;p26"/>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54" name="Google Shape;754;p26"/>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14175a90cd_0_16"/>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189" name="Google Shape;189;g114175a90cd_0_16"/>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Function ที่เพิ่มเติม เทียบจาก Menu ที่มีการเปลี่ยนแปลง</a:t>
            </a:r>
            <a:endParaRPr/>
          </a:p>
        </p:txBody>
      </p:sp>
      <p:pic>
        <p:nvPicPr>
          <p:cNvPr id="190" name="Google Shape;190;g114175a90cd_0_16"/>
          <p:cNvPicPr preferRelativeResize="0"/>
          <p:nvPr/>
        </p:nvPicPr>
        <p:blipFill>
          <a:blip r:embed="rId3">
            <a:alphaModFix/>
          </a:blip>
          <a:stretch>
            <a:fillRect/>
          </a:stretch>
        </p:blipFill>
        <p:spPr>
          <a:xfrm>
            <a:off x="10821775" y="5320453"/>
            <a:ext cx="1275950" cy="950175"/>
          </a:xfrm>
          <a:prstGeom prst="rect">
            <a:avLst/>
          </a:prstGeom>
          <a:noFill/>
          <a:ln>
            <a:noFill/>
          </a:ln>
        </p:spPr>
      </p:pic>
      <p:pic>
        <p:nvPicPr>
          <p:cNvPr id="191" name="Google Shape;191;g114175a90cd_0_16"/>
          <p:cNvPicPr preferRelativeResize="0"/>
          <p:nvPr/>
        </p:nvPicPr>
        <p:blipFill>
          <a:blip r:embed="rId4">
            <a:alphaModFix/>
          </a:blip>
          <a:stretch>
            <a:fillRect/>
          </a:stretch>
        </p:blipFill>
        <p:spPr>
          <a:xfrm>
            <a:off x="837513" y="1680418"/>
            <a:ext cx="10516974" cy="2868266"/>
          </a:xfrm>
          <a:prstGeom prst="rect">
            <a:avLst/>
          </a:prstGeom>
          <a:noFill/>
          <a:ln>
            <a:noFill/>
          </a:ln>
        </p:spPr>
      </p:pic>
      <p:sp>
        <p:nvSpPr>
          <p:cNvPr id="192" name="Google Shape;192;g114175a90cd_0_16"/>
          <p:cNvSpPr/>
          <p:nvPr/>
        </p:nvSpPr>
        <p:spPr>
          <a:xfrm>
            <a:off x="9386475" y="1140700"/>
            <a:ext cx="1968000" cy="3947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114175a90cd_0_16"/>
          <p:cNvSpPr/>
          <p:nvPr/>
        </p:nvSpPr>
        <p:spPr>
          <a:xfrm>
            <a:off x="8754475" y="4255325"/>
            <a:ext cx="1059300" cy="3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graphicFrame>
        <p:nvGraphicFramePr>
          <p:cNvPr id="759" name="Google Shape;759;p27"/>
          <p:cNvGraphicFramePr/>
          <p:nvPr/>
        </p:nvGraphicFramePr>
        <p:xfrm>
          <a:off x="445970" y="930623"/>
          <a:ext cx="3000000" cy="3000000"/>
        </p:xfrm>
        <a:graphic>
          <a:graphicData uri="http://schemas.openxmlformats.org/drawingml/2006/table">
            <a:tbl>
              <a:tblPr firstRow="1" bandRow="1">
                <a:noFill/>
                <a:tableStyleId>{7DF666A3-BA7A-4361-B93F-6032FE0CE637}</a:tableStyleId>
              </a:tblPr>
              <a:tblGrid>
                <a:gridCol w="824575">
                  <a:extLst>
                    <a:ext uri="{9D8B030D-6E8A-4147-A177-3AD203B41FA5}">
                      <a16:colId xmlns:a16="http://schemas.microsoft.com/office/drawing/2014/main" val="20000"/>
                    </a:ext>
                  </a:extLst>
                </a:gridCol>
                <a:gridCol w="5248975">
                  <a:extLst>
                    <a:ext uri="{9D8B030D-6E8A-4147-A177-3AD203B41FA5}">
                      <a16:colId xmlns:a16="http://schemas.microsoft.com/office/drawing/2014/main" val="20001"/>
                    </a:ext>
                  </a:extLst>
                </a:gridCol>
                <a:gridCol w="5226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a:latin typeface="Tahoma"/>
                          <a:ea typeface="Tahoma"/>
                          <a:cs typeface="Tahoma"/>
                          <a:sym typeface="Tahoma"/>
                        </a:rPr>
                        <a:t>No.</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การทำงาน Web</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เปรียบเทีบบกับ Proposal</a:t>
                      </a:r>
                      <a:endParaRPr/>
                    </a:p>
                    <a:p>
                      <a:pPr marL="0" marR="0" lvl="0" indent="0" algn="l" rtl="0">
                        <a:spcBef>
                          <a:spcPts val="0"/>
                        </a:spcBef>
                        <a:spcAft>
                          <a:spcPts val="0"/>
                        </a:spcAft>
                        <a:buNone/>
                      </a:pPr>
                      <a:r>
                        <a:rPr lang="en-US" sz="1200">
                          <a:latin typeface="Tahoma"/>
                          <a:ea typeface="Tahoma"/>
                          <a:cs typeface="Tahoma"/>
                          <a:sym typeface="Tahoma"/>
                        </a:rPr>
                        <a:t>อ้างอิงเอกสารเลขที่ “POT211181_4-0712202110481669 (1).pdf”</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1.</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strike="noStrike">
                          <a:latin typeface="Tahoma"/>
                          <a:ea typeface="Tahoma"/>
                          <a:cs typeface="Tahoma"/>
                          <a:sym typeface="Tahoma"/>
                        </a:rPr>
                        <a:t>Import Excel </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 </a:t>
                      </a: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2.</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View Data On Web (Rolling)</a:t>
                      </a:r>
                      <a:endParaRPr/>
                    </a:p>
                  </a:txBody>
                  <a:tcPr marL="91450" marR="91450" marT="45725" marB="45725"/>
                </a:tc>
                <a:tc>
                  <a:txBody>
                    <a:bodyPr/>
                    <a:lstStyle/>
                    <a:p>
                      <a:pPr marL="0" marR="0" lvl="0" indent="0" algn="l" rtl="0">
                        <a:spcBef>
                          <a:spcPts val="0"/>
                        </a:spcBef>
                        <a:spcAft>
                          <a:spcPts val="0"/>
                        </a:spcAft>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r" rtl="0">
                        <a:spcBef>
                          <a:spcPts val="0"/>
                        </a:spcBef>
                        <a:spcAft>
                          <a:spcPts val="0"/>
                        </a:spcAft>
                        <a:buNone/>
                      </a:pPr>
                      <a:r>
                        <a:rPr lang="en-US" sz="1200">
                          <a:latin typeface="Tahoma"/>
                          <a:ea typeface="Tahoma"/>
                          <a:cs typeface="Tahoma"/>
                          <a:sym typeface="Tahoma"/>
                        </a:rPr>
                        <a:t>3.</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Paste Data user copy ข้อมูลจาก Excel มาวางใน Web, Edit Data on web</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latin typeface="Tahoma"/>
                        <a:ea typeface="Tahoma"/>
                        <a:cs typeface="Tahoma"/>
                        <a:sym typeface="Tahoma"/>
                      </a:endParaRPr>
                    </a:p>
                  </a:txBody>
                  <a:tcPr marL="91450" marR="91450" marT="45725" marB="45725"/>
                </a:tc>
                <a:extLst>
                  <a:ext uri="{0D108BD9-81ED-4DB2-BD59-A6C34878D82A}">
                    <a16:rowId xmlns:a16="http://schemas.microsoft.com/office/drawing/2014/main" val="10003"/>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4.</a:t>
                      </a:r>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Save Data can control version and running revision data </a:t>
                      </a:r>
                      <a:endParaRPr/>
                    </a:p>
                    <a:p>
                      <a:pPr marL="0" marR="0" lvl="0" indent="0" algn="l" rtl="0">
                        <a:spcBef>
                          <a:spcPts val="0"/>
                        </a:spcBef>
                        <a:spcAft>
                          <a:spcPts val="0"/>
                        </a:spcAft>
                        <a:buNone/>
                      </a:pPr>
                      <a:r>
                        <a:rPr lang="en-US" sz="1200">
                          <a:latin typeface="Tahoma"/>
                          <a:ea typeface="Tahoma"/>
                          <a:cs typeface="Tahoma"/>
                          <a:sym typeface="Tahoma"/>
                        </a:rPr>
                        <a:t> - บันทึก</a:t>
                      </a:r>
                      <a:endParaRPr/>
                    </a:p>
                    <a:p>
                      <a:pPr marL="0" marR="0" lvl="0" indent="0" algn="l" rtl="0">
                        <a:spcBef>
                          <a:spcPts val="0"/>
                        </a:spcBef>
                        <a:spcAft>
                          <a:spcPts val="0"/>
                        </a:spcAft>
                        <a:buNone/>
                      </a:pPr>
                      <a:r>
                        <a:rPr lang="en-US" sz="1200">
                          <a:latin typeface="Tahoma"/>
                          <a:ea typeface="Tahoma"/>
                          <a:cs typeface="Tahoma"/>
                          <a:sym typeface="Tahoma"/>
                        </a:rPr>
                        <a:t> - บันทึกเป็น</a:t>
                      </a:r>
                      <a:endParaRPr sz="1200">
                        <a:latin typeface="Tahoma"/>
                        <a:ea typeface="Tahoma"/>
                        <a:cs typeface="Tahoma"/>
                        <a:sym typeface="Tahom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4"/>
                  </a:ext>
                </a:extLst>
              </a:tr>
              <a:tr h="410775">
                <a:tc>
                  <a:txBody>
                    <a:bodyPr/>
                    <a:lstStyle/>
                    <a:p>
                      <a:pPr marL="0" marR="0" lvl="0" indent="0" algn="r" rtl="0">
                        <a:spcBef>
                          <a:spcPts val="0"/>
                        </a:spcBef>
                        <a:spcAft>
                          <a:spcPts val="0"/>
                        </a:spcAft>
                        <a:buNone/>
                      </a:pPr>
                      <a:r>
                        <a:rPr lang="en-US" sz="1200">
                          <a:latin typeface="Tahoma"/>
                          <a:ea typeface="Tahoma"/>
                          <a:cs typeface="Tahoma"/>
                          <a:sym typeface="Tahoma"/>
                        </a:rPr>
                        <a:t>5.</a:t>
                      </a:r>
                      <a:endParaRPr sz="1200">
                        <a:latin typeface="Tahoma"/>
                        <a:ea typeface="Tahoma"/>
                        <a:cs typeface="Tahoma"/>
                        <a:sym typeface="Tahoma"/>
                      </a:endParaRPr>
                    </a:p>
                  </a:txBody>
                  <a:tcPr marL="91450" marR="91450" marT="45725" marB="45725"/>
                </a:tc>
                <a:tc>
                  <a:txBody>
                    <a:bodyPr/>
                    <a:lstStyle/>
                    <a:p>
                      <a:pPr marL="0" marR="0" lvl="0" indent="0" algn="l" rtl="0">
                        <a:spcBef>
                          <a:spcPts val="0"/>
                        </a:spcBef>
                        <a:spcAft>
                          <a:spcPts val="0"/>
                        </a:spcAft>
                        <a:buNone/>
                      </a:pPr>
                      <a:r>
                        <a:rPr lang="en-US" sz="1200">
                          <a:latin typeface="Tahoma"/>
                          <a:ea typeface="Tahoma"/>
                          <a:cs typeface="Tahoma"/>
                          <a:sym typeface="Tahoma"/>
                        </a:rPr>
                        <a:t>Import Setting (สำหรับเลือกเฉพาะค่าที่ต้องการ Import ได้)</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Tahoma"/>
                        <a:buNone/>
                      </a:pPr>
                      <a:endParaRPr sz="1200">
                        <a:solidFill>
                          <a:srgbClr val="FF0000"/>
                        </a:solidFill>
                        <a:latin typeface="Tahoma"/>
                        <a:ea typeface="Tahoma"/>
                        <a:cs typeface="Tahoma"/>
                        <a:sym typeface="Tahoma"/>
                      </a:endParaRPr>
                    </a:p>
                  </a:txBody>
                  <a:tcPr marL="91450" marR="91450" marT="45725" marB="45725"/>
                </a:tc>
                <a:extLst>
                  <a:ext uri="{0D108BD9-81ED-4DB2-BD59-A6C34878D82A}">
                    <a16:rowId xmlns:a16="http://schemas.microsoft.com/office/drawing/2014/main" val="10005"/>
                  </a:ext>
                </a:extLst>
              </a:tr>
            </a:tbl>
          </a:graphicData>
        </a:graphic>
      </p:graphicFrame>
      <p:sp>
        <p:nvSpPr>
          <p:cNvPr id="760" name="Google Shape;760;p27"/>
          <p:cNvSpPr txBox="1"/>
          <p:nvPr/>
        </p:nvSpPr>
        <p:spPr>
          <a:xfrm>
            <a:off x="365762" y="426810"/>
            <a:ext cx="9095871" cy="539015"/>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6. Menu Reference Price &gt;&gt; Reference Price</a:t>
            </a:r>
            <a:endParaRPr/>
          </a:p>
          <a:p>
            <a:pPr marL="0" marR="0" lvl="0" indent="0" algn="l" rtl="0">
              <a:lnSpc>
                <a:spcPct val="90000"/>
              </a:lnSpc>
              <a:spcBef>
                <a:spcPts val="0"/>
              </a:spcBef>
              <a:spcAft>
                <a:spcPts val="0"/>
              </a:spcAft>
              <a:buClr>
                <a:srgbClr val="002060"/>
              </a:buClr>
              <a:buSzPct val="100000"/>
              <a:buFont typeface="Tahoma"/>
              <a:buNone/>
            </a:pPr>
            <a:r>
              <a:rPr lang="en-US" sz="3000" b="1">
                <a:solidFill>
                  <a:srgbClr val="002060"/>
                </a:solidFill>
                <a:latin typeface="Tahoma"/>
                <a:ea typeface="Tahoma"/>
                <a:cs typeface="Tahoma"/>
                <a:sym typeface="Tahoma"/>
              </a:rPr>
              <a:t> </a:t>
            </a:r>
            <a:endParaRPr/>
          </a:p>
        </p:txBody>
      </p:sp>
      <p:sp>
        <p:nvSpPr>
          <p:cNvPr id="761" name="Google Shape;761;p27"/>
          <p:cNvSpPr txBox="1"/>
          <p:nvPr/>
        </p:nvSpPr>
        <p:spPr>
          <a:xfrm>
            <a:off x="388220" y="4906124"/>
            <a:ext cx="11300059" cy="173530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หมายเหตุ</a:t>
            </a:r>
            <a:endParaRPr/>
          </a:p>
          <a:p>
            <a:pPr marL="0" marR="0" lvl="0" indent="0" algn="l" rtl="0">
              <a:lnSpc>
                <a:spcPct val="90000"/>
              </a:lnSpc>
              <a:spcBef>
                <a:spcPts val="0"/>
              </a:spcBef>
              <a:spcAft>
                <a:spcPts val="0"/>
              </a:spcAft>
              <a:buClr>
                <a:srgbClr val="002060"/>
              </a:buClr>
              <a:buSzPts val="2000"/>
              <a:buFont typeface="Tahoma"/>
              <a:buNone/>
            </a:pPr>
            <a:r>
              <a:rPr lang="en-US" sz="2000">
                <a:solidFill>
                  <a:srgbClr val="002060"/>
                </a:solidFill>
                <a:latin typeface="Tahoma"/>
                <a:ea typeface="Tahoma"/>
                <a:cs typeface="Tahoma"/>
                <a:sym typeface="Tahoma"/>
              </a:rPr>
              <a:t>เดิมเป็นการอ่านข้อมูล Cost วผก จากไฟล์อ้างอิงตาม“Calc Margin_24May2021.xlsx” Sheet Cost วผก. เข้าระบได้เลย แต่ปัจจุบันได้ถูกปรับให้ระบบอ่านค่าจากไฟล์ต้นทาง 3 ไฟล์ คือ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“GSPCost_จผก_10May2021.xlsx”</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“LPG Monthly Report_May21_13052021.xlsx” </a:t>
            </a:r>
            <a:endParaRPr/>
          </a:p>
          <a:p>
            <a:pPr marL="457200" marR="0" lvl="0" indent="-457200" algn="l" rtl="0">
              <a:lnSpc>
                <a:spcPct val="90000"/>
              </a:lnSpc>
              <a:spcBef>
                <a:spcPts val="0"/>
              </a:spcBef>
              <a:spcAft>
                <a:spcPts val="0"/>
              </a:spcAft>
              <a:buClr>
                <a:srgbClr val="002060"/>
              </a:buClr>
              <a:buSzPts val="2000"/>
              <a:buFont typeface="Tahoma"/>
              <a:buAutoNum type="arabicPeriod"/>
            </a:pPr>
            <a:r>
              <a:rPr lang="en-US" sz="2000">
                <a:solidFill>
                  <a:srgbClr val="002060"/>
                </a:solidFill>
                <a:latin typeface="Tahoma"/>
                <a:ea typeface="Tahoma"/>
                <a:cs typeface="Tahoma"/>
                <a:sym typeface="Tahoma"/>
              </a:rPr>
              <a:t>อ้างอิง Template ตามไฟล์ “PRISM Petrochemical Price Forecast as of 13 May 2021.xlsx”</a:t>
            </a:r>
            <a:endParaRPr sz="2000">
              <a:solidFill>
                <a:srgbClr val="002060"/>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3d8db2799_0_278"/>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
        <p:nvSpPr>
          <p:cNvPr id="200" name="Google Shape;200;g113d8db2799_0_278"/>
          <p:cNvSpPr txBox="1">
            <a:spLocks noGrp="1"/>
          </p:cNvSpPr>
          <p:nvPr>
            <p:ph type="body" idx="2"/>
          </p:nvPr>
        </p:nvSpPr>
        <p:spPr>
          <a:xfrm>
            <a:off x="527387" y="332656"/>
            <a:ext cx="9889200" cy="3600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en-US"/>
              <a:t>Manday หลังจาก Confirm Requirement ทั้งหมด</a:t>
            </a:r>
            <a:endParaRPr/>
          </a:p>
        </p:txBody>
      </p:sp>
      <p:cxnSp>
        <p:nvCxnSpPr>
          <p:cNvPr id="201" name="Google Shape;201;g113d8db2799_0_278"/>
          <p:cNvCxnSpPr/>
          <p:nvPr/>
        </p:nvCxnSpPr>
        <p:spPr>
          <a:xfrm>
            <a:off x="5044775" y="2371750"/>
            <a:ext cx="918300" cy="0"/>
          </a:xfrm>
          <a:prstGeom prst="straightConnector1">
            <a:avLst/>
          </a:prstGeom>
          <a:noFill/>
          <a:ln w="19050" cap="flat" cmpd="sng">
            <a:solidFill>
              <a:schemeClr val="accent2"/>
            </a:solidFill>
            <a:prstDash val="solid"/>
            <a:round/>
            <a:headEnd type="none" w="med" len="med"/>
            <a:tailEnd type="triangle" w="med" len="med"/>
          </a:ln>
        </p:spPr>
      </p:cxnSp>
      <p:graphicFrame>
        <p:nvGraphicFramePr>
          <p:cNvPr id="202" name="Google Shape;202;g113d8db2799_0_278"/>
          <p:cNvGraphicFramePr/>
          <p:nvPr/>
        </p:nvGraphicFramePr>
        <p:xfrm>
          <a:off x="5998000" y="4495150"/>
          <a:ext cx="5532300" cy="793688"/>
        </p:xfrm>
        <a:graphic>
          <a:graphicData uri="http://schemas.openxmlformats.org/drawingml/2006/table">
            <a:tbl>
              <a:tblPr>
                <a:noFill/>
                <a:tableStyleId>{9CFC17EF-85C2-405F-8AB1-C40E7C7D7235}</a:tableStyleId>
              </a:tblPr>
              <a:tblGrid>
                <a:gridCol w="1383075">
                  <a:extLst>
                    <a:ext uri="{9D8B030D-6E8A-4147-A177-3AD203B41FA5}">
                      <a16:colId xmlns:a16="http://schemas.microsoft.com/office/drawing/2014/main" val="20000"/>
                    </a:ext>
                  </a:extLst>
                </a:gridCol>
                <a:gridCol w="1383075">
                  <a:extLst>
                    <a:ext uri="{9D8B030D-6E8A-4147-A177-3AD203B41FA5}">
                      <a16:colId xmlns:a16="http://schemas.microsoft.com/office/drawing/2014/main" val="20001"/>
                    </a:ext>
                  </a:extLst>
                </a:gridCol>
                <a:gridCol w="1383075">
                  <a:extLst>
                    <a:ext uri="{9D8B030D-6E8A-4147-A177-3AD203B41FA5}">
                      <a16:colId xmlns:a16="http://schemas.microsoft.com/office/drawing/2014/main" val="20002"/>
                    </a:ext>
                  </a:extLst>
                </a:gridCol>
                <a:gridCol w="1383075">
                  <a:extLst>
                    <a:ext uri="{9D8B030D-6E8A-4147-A177-3AD203B41FA5}">
                      <a16:colId xmlns:a16="http://schemas.microsoft.com/office/drawing/2014/main" val="20003"/>
                    </a:ext>
                  </a:extLst>
                </a:gridCol>
              </a:tblGrid>
              <a:tr h="200025">
                <a:tc rowSpan="2">
                  <a:txBody>
                    <a:bodyPr/>
                    <a:lstStyle/>
                    <a:p>
                      <a:pPr marL="0" lvl="0" indent="0" algn="ctr" rtl="0">
                        <a:lnSpc>
                          <a:spcPct val="115000"/>
                        </a:lnSpc>
                        <a:spcBef>
                          <a:spcPts val="0"/>
                        </a:spcBef>
                        <a:spcAft>
                          <a:spcPts val="0"/>
                        </a:spcAft>
                        <a:buNone/>
                      </a:pPr>
                      <a:r>
                        <a:rPr lang="en-US" sz="1200" b="1">
                          <a:solidFill>
                            <a:srgbClr val="FCFDFD"/>
                          </a:solidFill>
                        </a:rPr>
                        <a:t>Resource</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tc rowSpan="2">
                  <a:txBody>
                    <a:bodyPr/>
                    <a:lstStyle/>
                    <a:p>
                      <a:pPr marL="0" lvl="0" indent="0" algn="ctr" rtl="0">
                        <a:lnSpc>
                          <a:spcPct val="115000"/>
                        </a:lnSpc>
                        <a:spcBef>
                          <a:spcPts val="0"/>
                        </a:spcBef>
                        <a:spcAft>
                          <a:spcPts val="0"/>
                        </a:spcAft>
                        <a:buNone/>
                      </a:pPr>
                      <a:r>
                        <a:rPr lang="en-US" sz="1200" b="1">
                          <a:solidFill>
                            <a:srgbClr val="FCFDFD"/>
                          </a:solidFill>
                        </a:rPr>
                        <a:t>Total</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CCCCCC"/>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vMerge="1">
                  <a:txBody>
                    <a:bodyPr/>
                    <a:lstStyle/>
                    <a:p>
                      <a:endParaRPr lang="en-US"/>
                    </a:p>
                  </a:txBody>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200"/>
                        <a:t>Optimize Model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87</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b="1"/>
                        <a:t>121</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bl>
          </a:graphicData>
        </a:graphic>
      </p:graphicFrame>
      <p:sp>
        <p:nvSpPr>
          <p:cNvPr id="203" name="Google Shape;203;g113d8db2799_0_278"/>
          <p:cNvSpPr/>
          <p:nvPr/>
        </p:nvSpPr>
        <p:spPr>
          <a:xfrm>
            <a:off x="10952625" y="4904725"/>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04" name="Google Shape;204;g113d8db2799_0_278"/>
          <p:cNvGraphicFramePr/>
          <p:nvPr/>
        </p:nvGraphicFramePr>
        <p:xfrm>
          <a:off x="477900" y="1044950"/>
          <a:ext cx="4504250" cy="4193150"/>
        </p:xfrm>
        <a:graphic>
          <a:graphicData uri="http://schemas.openxmlformats.org/drawingml/2006/table">
            <a:tbl>
              <a:tblPr>
                <a:noFill/>
                <a:tableStyleId>{9CFC17EF-85C2-405F-8AB1-C40E7C7D7235}</a:tableStyleId>
              </a:tblPr>
              <a:tblGrid>
                <a:gridCol w="1923000">
                  <a:extLst>
                    <a:ext uri="{9D8B030D-6E8A-4147-A177-3AD203B41FA5}">
                      <a16:colId xmlns:a16="http://schemas.microsoft.com/office/drawing/2014/main" val="20000"/>
                    </a:ext>
                  </a:extLst>
                </a:gridCol>
                <a:gridCol w="1290625">
                  <a:extLst>
                    <a:ext uri="{9D8B030D-6E8A-4147-A177-3AD203B41FA5}">
                      <a16:colId xmlns:a16="http://schemas.microsoft.com/office/drawing/2014/main" val="20001"/>
                    </a:ext>
                  </a:extLst>
                </a:gridCol>
                <a:gridCol w="1290625">
                  <a:extLst>
                    <a:ext uri="{9D8B030D-6E8A-4147-A177-3AD203B41FA5}">
                      <a16:colId xmlns:a16="http://schemas.microsoft.com/office/drawing/2014/main" val="20002"/>
                    </a:ext>
                  </a:extLst>
                </a:gridCol>
              </a:tblGrid>
              <a:tr h="379625">
                <a:tc rowSpan="2">
                  <a:txBody>
                    <a:bodyPr/>
                    <a:lstStyle/>
                    <a:p>
                      <a:pPr marL="0" lvl="0" indent="0" algn="ctr" rtl="0">
                        <a:lnSpc>
                          <a:spcPct val="115000"/>
                        </a:lnSpc>
                        <a:spcBef>
                          <a:spcPts val="0"/>
                        </a:spcBef>
                        <a:spcAft>
                          <a:spcPts val="0"/>
                        </a:spcAft>
                        <a:buNone/>
                      </a:pPr>
                      <a:r>
                        <a:rPr lang="en-US" b="1">
                          <a:solidFill>
                            <a:srgbClr val="FCFDFD"/>
                          </a:solidFill>
                        </a:rPr>
                        <a:t>Resource</a:t>
                      </a:r>
                      <a:endParaRPr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b="1">
                          <a:solidFill>
                            <a:srgbClr val="FCFDFD"/>
                          </a:solidFill>
                        </a:rPr>
                        <a:t>Manday</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396900">
                <a:tc vMerge="1">
                  <a:txBody>
                    <a:bodyPr/>
                    <a:lstStyle/>
                    <a:p>
                      <a:endParaRPr lang="en-US"/>
                    </a:p>
                  </a:txBody>
                  <a:tcPr/>
                </a:tc>
                <a:tc>
                  <a:txBody>
                    <a:bodyPr/>
                    <a:lstStyle/>
                    <a:p>
                      <a:pPr marL="0" lvl="0" indent="0" algn="ctr" rtl="0">
                        <a:lnSpc>
                          <a:spcPct val="115000"/>
                        </a:lnSpc>
                        <a:spcBef>
                          <a:spcPts val="0"/>
                        </a:spcBef>
                        <a:spcAft>
                          <a:spcPts val="0"/>
                        </a:spcAft>
                        <a:buNone/>
                      </a:pPr>
                      <a:r>
                        <a:rPr lang="en-US" b="1">
                          <a:solidFill>
                            <a:srgbClr val="FCFDFD"/>
                          </a:solidFill>
                        </a:rPr>
                        <a:t>เดิม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b="1">
                          <a:solidFill>
                            <a:srgbClr val="FCFDFD"/>
                          </a:solidFill>
                        </a:rPr>
                        <a:t>ใหม่</a:t>
                      </a:r>
                      <a:endParaRPr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79625">
                <a:tc>
                  <a:txBody>
                    <a:bodyPr/>
                    <a:lstStyle/>
                    <a:p>
                      <a:pPr marL="0" lvl="0" indent="0" algn="l" rtl="0">
                        <a:lnSpc>
                          <a:spcPct val="115000"/>
                        </a:lnSpc>
                        <a:spcBef>
                          <a:spcPts val="0"/>
                        </a:spcBef>
                        <a:spcAft>
                          <a:spcPts val="0"/>
                        </a:spcAft>
                        <a:buNone/>
                      </a:pPr>
                      <a:r>
                        <a:rPr lang="en-US"/>
                        <a:t>PM</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25</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50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625">
                <a:tc>
                  <a:txBody>
                    <a:bodyPr/>
                    <a:lstStyle/>
                    <a:p>
                      <a:pPr marL="0" lvl="0" indent="0" algn="l" rtl="0">
                        <a:lnSpc>
                          <a:spcPct val="115000"/>
                        </a:lnSpc>
                        <a:spcBef>
                          <a:spcPts val="0"/>
                        </a:spcBef>
                        <a:spcAft>
                          <a:spcPts val="0"/>
                        </a:spcAft>
                        <a:buNone/>
                      </a:pPr>
                      <a:r>
                        <a:rPr lang="en-US"/>
                        <a:t>Dev Web</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123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435</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625">
                <a:tc>
                  <a:txBody>
                    <a:bodyPr/>
                    <a:lstStyle/>
                    <a:p>
                      <a:pPr marL="0" lvl="0" indent="0" algn="l" rtl="0">
                        <a:lnSpc>
                          <a:spcPct val="115000"/>
                        </a:lnSpc>
                        <a:spcBef>
                          <a:spcPts val="0"/>
                        </a:spcBef>
                        <a:spcAft>
                          <a:spcPts val="0"/>
                        </a:spcAft>
                        <a:buNone/>
                      </a:pPr>
                      <a:r>
                        <a:rPr lang="en-US"/>
                        <a:t>Dev Model</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34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121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625">
                <a:tc>
                  <a:txBody>
                    <a:bodyPr/>
                    <a:lstStyle/>
                    <a:p>
                      <a:pPr marL="0" lvl="0" indent="0" algn="l" rtl="0">
                        <a:lnSpc>
                          <a:spcPct val="115000"/>
                        </a:lnSpc>
                        <a:spcBef>
                          <a:spcPts val="0"/>
                        </a:spcBef>
                        <a:spcAft>
                          <a:spcPts val="0"/>
                        </a:spcAft>
                        <a:buNone/>
                      </a:pPr>
                      <a:r>
                        <a:rPr lang="en-US"/>
                        <a:t>Smart Price</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0</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21</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625">
                <a:tc>
                  <a:txBody>
                    <a:bodyPr/>
                    <a:lstStyle/>
                    <a:p>
                      <a:pPr marL="0" lvl="0" indent="0" algn="l" rtl="0">
                        <a:lnSpc>
                          <a:spcPct val="115000"/>
                        </a:lnSpc>
                        <a:spcBef>
                          <a:spcPts val="0"/>
                        </a:spcBef>
                        <a:spcAft>
                          <a:spcPts val="0"/>
                        </a:spcAft>
                        <a:buNone/>
                      </a:pPr>
                      <a:r>
                        <a:rPr lang="en-US"/>
                        <a:t>BA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23</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60</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79625">
                <a:tc>
                  <a:txBody>
                    <a:bodyPr/>
                    <a:lstStyle/>
                    <a:p>
                      <a:pPr marL="0" lvl="0" indent="0" algn="l" rtl="0">
                        <a:lnSpc>
                          <a:spcPct val="115000"/>
                        </a:lnSpc>
                        <a:spcBef>
                          <a:spcPts val="0"/>
                        </a:spcBef>
                        <a:spcAft>
                          <a:spcPts val="0"/>
                        </a:spcAft>
                        <a:buNone/>
                      </a:pPr>
                      <a:r>
                        <a:rPr lang="en-US"/>
                        <a:t>SA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26</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74</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625">
                <a:tc>
                  <a:txBody>
                    <a:bodyPr/>
                    <a:lstStyle/>
                    <a:p>
                      <a:pPr marL="0" lvl="0" indent="0" algn="l" rtl="0">
                        <a:lnSpc>
                          <a:spcPct val="115000"/>
                        </a:lnSpc>
                        <a:spcBef>
                          <a:spcPts val="0"/>
                        </a:spcBef>
                        <a:spcAft>
                          <a:spcPts val="0"/>
                        </a:spcAft>
                        <a:buNone/>
                      </a:pPr>
                      <a:r>
                        <a:rPr lang="en-US"/>
                        <a:t>Tester</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24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solidFill>
                            <a:srgbClr val="FF0000"/>
                          </a:solidFill>
                        </a:rPr>
                        <a:t>49</a:t>
                      </a:r>
                      <a:endParaRPr>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625">
                <a:tc>
                  <a:txBody>
                    <a:bodyPr/>
                    <a:lstStyle/>
                    <a:p>
                      <a:pPr marL="0" lvl="0" indent="0" algn="l" rtl="0">
                        <a:lnSpc>
                          <a:spcPct val="115000"/>
                        </a:lnSpc>
                        <a:spcBef>
                          <a:spcPts val="0"/>
                        </a:spcBef>
                        <a:spcAft>
                          <a:spcPts val="0"/>
                        </a:spcAft>
                        <a:buNone/>
                      </a:pPr>
                      <a:r>
                        <a:rPr lang="en-US"/>
                        <a:t>Infra</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a:t>4</a:t>
                      </a:r>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79625">
                <a:tc>
                  <a:txBody>
                    <a:bodyPr/>
                    <a:lstStyle/>
                    <a:p>
                      <a:pPr marL="0" lvl="0" indent="0" algn="r" rtl="0">
                        <a:lnSpc>
                          <a:spcPct val="115000"/>
                        </a:lnSpc>
                        <a:spcBef>
                          <a:spcPts val="0"/>
                        </a:spcBef>
                        <a:spcAft>
                          <a:spcPts val="0"/>
                        </a:spcAft>
                        <a:buNone/>
                      </a:pPr>
                      <a:r>
                        <a:rPr lang="en-US" b="1"/>
                        <a:t>Total</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259</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tc>
                  <a:txBody>
                    <a:bodyPr/>
                    <a:lstStyle/>
                    <a:p>
                      <a:pPr marL="0" lvl="0" indent="0" algn="r" rtl="0">
                        <a:lnSpc>
                          <a:spcPct val="115000"/>
                        </a:lnSpc>
                        <a:spcBef>
                          <a:spcPts val="0"/>
                        </a:spcBef>
                        <a:spcAft>
                          <a:spcPts val="0"/>
                        </a:spcAft>
                        <a:buNone/>
                      </a:pPr>
                      <a:r>
                        <a:rPr lang="en-US" b="1"/>
                        <a:t>814</a:t>
                      </a:r>
                      <a:endParaRPr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205" name="Google Shape;205;g113d8db2799_0_278"/>
          <p:cNvGraphicFramePr/>
          <p:nvPr/>
        </p:nvGraphicFramePr>
        <p:xfrm>
          <a:off x="5998000" y="1044950"/>
          <a:ext cx="5620725" cy="2560150"/>
        </p:xfrm>
        <a:graphic>
          <a:graphicData uri="http://schemas.openxmlformats.org/drawingml/2006/table">
            <a:tbl>
              <a:tblPr>
                <a:noFill/>
                <a:tableStyleId>{9CFC17EF-85C2-405F-8AB1-C40E7C7D7235}</a:tableStyleId>
              </a:tblPr>
              <a:tblGrid>
                <a:gridCol w="1865250">
                  <a:extLst>
                    <a:ext uri="{9D8B030D-6E8A-4147-A177-3AD203B41FA5}">
                      <a16:colId xmlns:a16="http://schemas.microsoft.com/office/drawing/2014/main" val="20000"/>
                    </a:ext>
                  </a:extLst>
                </a:gridCol>
                <a:gridCol w="1251825">
                  <a:extLst>
                    <a:ext uri="{9D8B030D-6E8A-4147-A177-3AD203B41FA5}">
                      <a16:colId xmlns:a16="http://schemas.microsoft.com/office/drawing/2014/main" val="20001"/>
                    </a:ext>
                  </a:extLst>
                </a:gridCol>
                <a:gridCol w="1251825">
                  <a:extLst>
                    <a:ext uri="{9D8B030D-6E8A-4147-A177-3AD203B41FA5}">
                      <a16:colId xmlns:a16="http://schemas.microsoft.com/office/drawing/2014/main" val="20002"/>
                    </a:ext>
                  </a:extLst>
                </a:gridCol>
                <a:gridCol w="1251825">
                  <a:extLst>
                    <a:ext uri="{9D8B030D-6E8A-4147-A177-3AD203B41FA5}">
                      <a16:colId xmlns:a16="http://schemas.microsoft.com/office/drawing/2014/main" val="20003"/>
                    </a:ext>
                  </a:extLst>
                </a:gridCol>
              </a:tblGrid>
              <a:tr h="276600">
                <a:tc rowSpan="2">
                  <a:txBody>
                    <a:bodyPr/>
                    <a:lstStyle/>
                    <a:p>
                      <a:pPr marL="0" lvl="0" indent="0" algn="ctr" rtl="0">
                        <a:lnSpc>
                          <a:spcPct val="115000"/>
                        </a:lnSpc>
                        <a:spcBef>
                          <a:spcPts val="0"/>
                        </a:spcBef>
                        <a:spcAft>
                          <a:spcPts val="0"/>
                        </a:spcAft>
                        <a:buNone/>
                      </a:pPr>
                      <a:r>
                        <a:rPr lang="en-US" sz="1200" b="1">
                          <a:solidFill>
                            <a:srgbClr val="FCFDFD"/>
                          </a:solidFill>
                        </a:rPr>
                        <a:t>Type group</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rowSpan="2">
                  <a:txBody>
                    <a:bodyPr/>
                    <a:lstStyle/>
                    <a:p>
                      <a:pPr marL="0" lvl="0" indent="0" algn="ctr" rtl="0">
                        <a:lnSpc>
                          <a:spcPct val="115000"/>
                        </a:lnSpc>
                        <a:spcBef>
                          <a:spcPts val="0"/>
                        </a:spcBef>
                        <a:spcAft>
                          <a:spcPts val="0"/>
                        </a:spcAft>
                        <a:buNone/>
                      </a:pPr>
                      <a:r>
                        <a:rPr lang="en-US" sz="1200" b="1">
                          <a:solidFill>
                            <a:srgbClr val="FCFDFD"/>
                          </a:solidFill>
                        </a:rPr>
                        <a:t>Scope เดิม</a:t>
                      </a:r>
                      <a:endParaRPr sz="1200" b="1">
                        <a:solidFill>
                          <a:srgbClr val="FCFDFD"/>
                        </a:solidFill>
                      </a:endParaRPr>
                    </a:p>
                  </a:txBody>
                  <a:tcPr marL="28575" marR="28575" marT="19050" marB="19050" anchor="ctr">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gridSpan="2">
                  <a:txBody>
                    <a:bodyPr/>
                    <a:lstStyle/>
                    <a:p>
                      <a:pPr marL="0" lvl="0" indent="0" algn="ctr" rtl="0">
                        <a:lnSpc>
                          <a:spcPct val="115000"/>
                        </a:lnSpc>
                        <a:spcBef>
                          <a:spcPts val="0"/>
                        </a:spcBef>
                        <a:spcAft>
                          <a:spcPts val="0"/>
                        </a:spcAft>
                        <a:buNone/>
                      </a:pPr>
                      <a:r>
                        <a:rPr lang="en-US" sz="1200" b="1">
                          <a:solidFill>
                            <a:srgbClr val="FCFDFD"/>
                          </a:solidFill>
                        </a:rPr>
                        <a:t>Dev Manday</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hMerge="1">
                  <a:txBody>
                    <a:bodyPr/>
                    <a:lstStyle/>
                    <a:p>
                      <a:endParaRPr lang="en-US"/>
                    </a:p>
                  </a:txBody>
                  <a:tcPr/>
                </a:tc>
                <a:extLst>
                  <a:ext uri="{0D108BD9-81ED-4DB2-BD59-A6C34878D82A}">
                    <a16:rowId xmlns:a16="http://schemas.microsoft.com/office/drawing/2014/main" val="10000"/>
                  </a:ext>
                </a:extLst>
              </a:tr>
              <a:tr h="289175">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US" sz="1200" b="1">
                          <a:solidFill>
                            <a:srgbClr val="FCFDFD"/>
                          </a:solidFill>
                        </a:rPr>
                        <a:t>เดิม</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tc>
                  <a:txBody>
                    <a:bodyPr/>
                    <a:lstStyle/>
                    <a:p>
                      <a:pPr marL="0" lvl="0" indent="0" algn="ctr" rtl="0">
                        <a:lnSpc>
                          <a:spcPct val="115000"/>
                        </a:lnSpc>
                        <a:spcBef>
                          <a:spcPts val="0"/>
                        </a:spcBef>
                        <a:spcAft>
                          <a:spcPts val="0"/>
                        </a:spcAft>
                        <a:buNone/>
                      </a:pPr>
                      <a:r>
                        <a:rPr lang="en-US" sz="1200" b="1">
                          <a:solidFill>
                            <a:srgbClr val="FCFDFD"/>
                          </a:solidFill>
                        </a:rPr>
                        <a:t>ใหม่ (On Web)</a:t>
                      </a:r>
                      <a:endParaRPr sz="1200" b="1">
                        <a:solidFill>
                          <a:srgbClr val="FCFDFD"/>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6D9EEB"/>
                    </a:solidFill>
                  </a:tcPr>
                </a:tc>
                <a:extLst>
                  <a:ext uri="{0D108BD9-81ED-4DB2-BD59-A6C34878D82A}">
                    <a16:rowId xmlns:a16="http://schemas.microsoft.com/office/drawing/2014/main" val="10001"/>
                  </a:ext>
                </a:extLst>
              </a:tr>
              <a:tr h="331925">
                <a:tc>
                  <a:txBody>
                    <a:bodyPr/>
                    <a:lstStyle/>
                    <a:p>
                      <a:pPr marL="0" lvl="0" indent="0" algn="l" rtl="0">
                        <a:lnSpc>
                          <a:spcPct val="115000"/>
                        </a:lnSpc>
                        <a:spcBef>
                          <a:spcPts val="0"/>
                        </a:spcBef>
                        <a:spcAft>
                          <a:spcPts val="0"/>
                        </a:spcAft>
                        <a:buNone/>
                      </a:pPr>
                      <a:r>
                        <a:rPr lang="en-US" sz="1200"/>
                        <a:t>Login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2</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1925">
                <a:tc>
                  <a:txBody>
                    <a:bodyPr/>
                    <a:lstStyle/>
                    <a:p>
                      <a:pPr marL="0" lvl="0" indent="0" algn="l" rtl="0">
                        <a:lnSpc>
                          <a:spcPct val="115000"/>
                        </a:lnSpc>
                        <a:spcBef>
                          <a:spcPts val="0"/>
                        </a:spcBef>
                        <a:spcAft>
                          <a:spcPts val="0"/>
                        </a:spcAft>
                        <a:buNone/>
                      </a:pPr>
                      <a:r>
                        <a:rPr lang="en-US" sz="1200"/>
                        <a:t>Master</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9</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45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1925">
                <a:tc>
                  <a:txBody>
                    <a:bodyPr/>
                    <a:lstStyle/>
                    <a:p>
                      <a:pPr marL="0" lvl="0" indent="0" algn="l" rtl="0">
                        <a:lnSpc>
                          <a:spcPct val="115000"/>
                        </a:lnSpc>
                        <a:spcBef>
                          <a:spcPts val="0"/>
                        </a:spcBef>
                        <a:spcAft>
                          <a:spcPts val="0"/>
                        </a:spcAft>
                        <a:buNone/>
                      </a:pPr>
                      <a:r>
                        <a:rPr lang="en-US" sz="1200"/>
                        <a:t>System</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6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3</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3850">
                <a:tc>
                  <a:txBody>
                    <a:bodyPr/>
                    <a:lstStyle/>
                    <a:p>
                      <a:pPr marL="0" lvl="0" indent="0" algn="l" rtl="0">
                        <a:lnSpc>
                          <a:spcPct val="115000"/>
                        </a:lnSpc>
                        <a:spcBef>
                          <a:spcPts val="0"/>
                        </a:spcBef>
                        <a:spcAft>
                          <a:spcPts val="0"/>
                        </a:spcAft>
                        <a:buNone/>
                      </a:pPr>
                      <a:r>
                        <a:rPr lang="en-US" sz="1200"/>
                        <a:t>Transaction</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Import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4</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263</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4775">
                <a:tc>
                  <a:txBody>
                    <a:bodyPr/>
                    <a:lstStyle/>
                    <a:p>
                      <a:pPr marL="0" lvl="0" indent="0" algn="l" rtl="0">
                        <a:lnSpc>
                          <a:spcPct val="115000"/>
                        </a:lnSpc>
                        <a:spcBef>
                          <a:spcPts val="0"/>
                        </a:spcBef>
                        <a:spcAft>
                          <a:spcPts val="0"/>
                        </a:spcAft>
                        <a:buNone/>
                      </a:pPr>
                      <a:r>
                        <a:rPr lang="en-US" sz="1200"/>
                        <a:t>Report (Export to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t>Export Excel</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t>105</a:t>
                      </a:r>
                      <a:endParaRPr sz="1200"/>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200">
                          <a:solidFill>
                            <a:srgbClr val="FF0000"/>
                          </a:solidFill>
                        </a:rPr>
                        <a:t>115</a:t>
                      </a:r>
                      <a:endParaRPr sz="1200">
                        <a:solidFill>
                          <a:srgbClr val="FF0000"/>
                        </a:solidFill>
                      </a:endParaRPr>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6600">
                <a:tc gridSpan="2">
                  <a:txBody>
                    <a:bodyPr/>
                    <a:lstStyle/>
                    <a:p>
                      <a:pPr marL="0" lvl="0" indent="0" algn="r" rtl="0">
                        <a:lnSpc>
                          <a:spcPct val="115000"/>
                        </a:lnSpc>
                        <a:spcBef>
                          <a:spcPts val="0"/>
                        </a:spcBef>
                        <a:spcAft>
                          <a:spcPts val="0"/>
                        </a:spcAft>
                        <a:buNone/>
                      </a:pPr>
                      <a:r>
                        <a:rPr lang="en-US" sz="1200" b="1"/>
                        <a:t>Total</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hMerge="1">
                  <a:txBody>
                    <a:bodyPr/>
                    <a:lstStyle/>
                    <a:p>
                      <a:endParaRPr lang="en-US"/>
                    </a:p>
                  </a:txBody>
                  <a:tcPr/>
                </a:tc>
                <a:tc>
                  <a:txBody>
                    <a:bodyPr/>
                    <a:lstStyle/>
                    <a:p>
                      <a:pPr marL="0" lvl="0" indent="0" algn="r" rtl="0">
                        <a:lnSpc>
                          <a:spcPct val="115000"/>
                        </a:lnSpc>
                        <a:spcBef>
                          <a:spcPts val="0"/>
                        </a:spcBef>
                        <a:spcAft>
                          <a:spcPts val="0"/>
                        </a:spcAft>
                        <a:buNone/>
                      </a:pPr>
                      <a:r>
                        <a:rPr lang="en-US" sz="1200" b="1"/>
                        <a:t>123</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tc>
                  <a:txBody>
                    <a:bodyPr/>
                    <a:lstStyle/>
                    <a:p>
                      <a:pPr marL="0" lvl="0" indent="0" algn="r" rtl="0">
                        <a:lnSpc>
                          <a:spcPct val="115000"/>
                        </a:lnSpc>
                        <a:spcBef>
                          <a:spcPts val="0"/>
                        </a:spcBef>
                        <a:spcAft>
                          <a:spcPts val="0"/>
                        </a:spcAft>
                        <a:buNone/>
                      </a:pPr>
                      <a:r>
                        <a:rPr lang="en-US" sz="1200" b="1"/>
                        <a:t>435</a:t>
                      </a:r>
                      <a:endParaRPr sz="1200" b="1"/>
                    </a:p>
                  </a:txBody>
                  <a:tcPr marL="28575" marR="28575" marT="19050" marB="19050" anchor="b">
                    <a:lnL w="9500" cap="flat" cmpd="sng">
                      <a:solidFill>
                        <a:srgbClr val="000000"/>
                      </a:solidFill>
                      <a:prstDash val="solid"/>
                      <a:round/>
                      <a:headEnd type="none" w="sm" len="sm"/>
                      <a:tailEnd type="none" w="sm" len="sm"/>
                    </a:lnL>
                    <a:lnR w="9500" cap="flat" cmpd="sng">
                      <a:solidFill>
                        <a:srgbClr val="000000"/>
                      </a:solidFill>
                      <a:prstDash val="solid"/>
                      <a:round/>
                      <a:headEnd type="none" w="sm" len="sm"/>
                      <a:tailEnd type="none" w="sm" len="sm"/>
                    </a:lnR>
                    <a:lnT w="9500" cap="flat" cmpd="sng">
                      <a:solidFill>
                        <a:srgbClr val="000000"/>
                      </a:solidFill>
                      <a:prstDash val="solid"/>
                      <a:round/>
                      <a:headEnd type="none" w="sm" len="sm"/>
                      <a:tailEnd type="none" w="sm" len="sm"/>
                    </a:lnT>
                    <a:lnB w="9500"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206" name="Google Shape;206;g113d8db2799_0_278"/>
          <p:cNvSpPr/>
          <p:nvPr/>
        </p:nvSpPr>
        <p:spPr>
          <a:xfrm>
            <a:off x="11010725" y="32490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113d8db2799_0_278"/>
          <p:cNvSpPr/>
          <p:nvPr/>
        </p:nvSpPr>
        <p:spPr>
          <a:xfrm>
            <a:off x="4300775" y="22011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13d8db2799_0_278"/>
          <p:cNvSpPr/>
          <p:nvPr/>
        </p:nvSpPr>
        <p:spPr>
          <a:xfrm>
            <a:off x="4300775" y="2606500"/>
            <a:ext cx="744000" cy="3600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g113d8db2799_0_278"/>
          <p:cNvCxnSpPr>
            <a:stCxn id="208" idx="5"/>
          </p:cNvCxnSpPr>
          <p:nvPr/>
        </p:nvCxnSpPr>
        <p:spPr>
          <a:xfrm>
            <a:off x="4935819" y="2913779"/>
            <a:ext cx="1038900" cy="1701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13d8db2799_0_107"/>
          <p:cNvSpPr txBox="1">
            <a:spLocks noGrp="1"/>
          </p:cNvSpPr>
          <p:nvPr>
            <p:ph type="sldNum" idx="12"/>
          </p:nvPr>
        </p:nvSpPr>
        <p:spPr>
          <a:xfrm>
            <a:off x="11530731" y="6560463"/>
            <a:ext cx="567000" cy="258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
        <p:nvSpPr>
          <p:cNvPr id="216" name="Google Shape;216;g113d8db2799_0_107"/>
          <p:cNvSpPr txBox="1">
            <a:spLocks noGrp="1"/>
          </p:cNvSpPr>
          <p:nvPr>
            <p:ph type="body" idx="2"/>
          </p:nvPr>
        </p:nvSpPr>
        <p:spPr>
          <a:xfrm>
            <a:off x="527387" y="332656"/>
            <a:ext cx="9889200" cy="360000"/>
          </a:xfrm>
          <a:prstGeom prst="rect">
            <a:avLst/>
          </a:prstGeom>
          <a:solidFill>
            <a:srgbClr val="CAE2F9"/>
          </a:solidFill>
        </p:spPr>
        <p:txBody>
          <a:bodyPr spcFirstLastPara="1" wrap="square" lIns="91425" tIns="45700" rIns="91425" bIns="45700" anchor="t" anchorCtr="0">
            <a:noAutofit/>
          </a:bodyPr>
          <a:lstStyle/>
          <a:p>
            <a:pPr marL="0" lvl="0" indent="0" algn="l" rtl="0">
              <a:spcBef>
                <a:spcPts val="400"/>
              </a:spcBef>
              <a:spcAft>
                <a:spcPts val="0"/>
              </a:spcAft>
              <a:buNone/>
            </a:pPr>
            <a:r>
              <a:rPr lang="en-US"/>
              <a:t>ส่วนที่ 1 Flow ที่มาของข้อมูล</a:t>
            </a:r>
            <a:endParaRPr/>
          </a:p>
        </p:txBody>
      </p:sp>
      <p:cxnSp>
        <p:nvCxnSpPr>
          <p:cNvPr id="217" name="Google Shape;217;g113d8db2799_0_107"/>
          <p:cNvCxnSpPr/>
          <p:nvPr/>
        </p:nvCxnSpPr>
        <p:spPr>
          <a:xfrm>
            <a:off x="6044875" y="238300"/>
            <a:ext cx="21600" cy="5341200"/>
          </a:xfrm>
          <a:prstGeom prst="straightConnector1">
            <a:avLst/>
          </a:prstGeom>
          <a:noFill/>
          <a:ln w="19050" cap="flat" cmpd="sng">
            <a:solidFill>
              <a:schemeClr val="accent1"/>
            </a:solidFill>
            <a:prstDash val="solid"/>
            <a:round/>
            <a:headEnd type="none" w="med" len="med"/>
            <a:tailEnd type="none" w="med" len="med"/>
          </a:ln>
        </p:spPr>
      </p:cxnSp>
      <p:pic>
        <p:nvPicPr>
          <p:cNvPr id="218" name="Google Shape;218;g113d8db2799_0_107"/>
          <p:cNvPicPr preferRelativeResize="0"/>
          <p:nvPr/>
        </p:nvPicPr>
        <p:blipFill>
          <a:blip r:embed="rId3">
            <a:alphaModFix/>
          </a:blip>
          <a:stretch>
            <a:fillRect/>
          </a:stretch>
        </p:blipFill>
        <p:spPr>
          <a:xfrm>
            <a:off x="6328025" y="1205878"/>
            <a:ext cx="5543301" cy="4619400"/>
          </a:xfrm>
          <a:prstGeom prst="rect">
            <a:avLst/>
          </a:prstGeom>
          <a:noFill/>
          <a:ln>
            <a:noFill/>
          </a:ln>
        </p:spPr>
      </p:pic>
      <p:cxnSp>
        <p:nvCxnSpPr>
          <p:cNvPr id="219" name="Google Shape;219;g113d8db2799_0_107"/>
          <p:cNvCxnSpPr/>
          <p:nvPr/>
        </p:nvCxnSpPr>
        <p:spPr>
          <a:xfrm flipH="1">
            <a:off x="11042625" y="2882775"/>
            <a:ext cx="488100" cy="767100"/>
          </a:xfrm>
          <a:prstGeom prst="straightConnector1">
            <a:avLst/>
          </a:prstGeom>
          <a:noFill/>
          <a:ln w="28575" cap="flat" cmpd="sng">
            <a:solidFill>
              <a:srgbClr val="FF0000"/>
            </a:solidFill>
            <a:prstDash val="solid"/>
            <a:round/>
            <a:headEnd type="none" w="med" len="med"/>
            <a:tailEnd type="triangle" w="med" len="med"/>
          </a:ln>
        </p:spPr>
      </p:cxnSp>
      <p:sp>
        <p:nvSpPr>
          <p:cNvPr id="220" name="Google Shape;220;g113d8db2799_0_107"/>
          <p:cNvSpPr/>
          <p:nvPr/>
        </p:nvSpPr>
        <p:spPr>
          <a:xfrm>
            <a:off x="8764400" y="3591775"/>
            <a:ext cx="3057300" cy="1197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g113d8db2799_0_107"/>
          <p:cNvPicPr preferRelativeResize="0"/>
          <p:nvPr/>
        </p:nvPicPr>
        <p:blipFill>
          <a:blip r:embed="rId4">
            <a:alphaModFix/>
          </a:blip>
          <a:stretch>
            <a:fillRect/>
          </a:stretch>
        </p:blipFill>
        <p:spPr>
          <a:xfrm>
            <a:off x="1184575" y="923113"/>
            <a:ext cx="3825326" cy="5184925"/>
          </a:xfrm>
          <a:prstGeom prst="rect">
            <a:avLst/>
          </a:prstGeom>
          <a:noFill/>
          <a:ln>
            <a:noFill/>
          </a:ln>
        </p:spPr>
      </p:pic>
      <p:sp>
        <p:nvSpPr>
          <p:cNvPr id="222" name="Google Shape;222;g113d8db2799_0_107"/>
          <p:cNvSpPr/>
          <p:nvPr/>
        </p:nvSpPr>
        <p:spPr>
          <a:xfrm>
            <a:off x="3174650" y="3364100"/>
            <a:ext cx="1615800" cy="2808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g113d8db2799_0_107"/>
          <p:cNvCxnSpPr/>
          <p:nvPr/>
        </p:nvCxnSpPr>
        <p:spPr>
          <a:xfrm flipH="1">
            <a:off x="4349925" y="2736475"/>
            <a:ext cx="488100" cy="7671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
          <p:cNvSpPr txBox="1">
            <a:spLocks noGrp="1"/>
          </p:cNvSpPr>
          <p:nvPr>
            <p:ph type="sldNum" idx="12"/>
          </p:nvPr>
        </p:nvSpPr>
        <p:spPr>
          <a:xfrm>
            <a:off x="11530731" y="6560463"/>
            <a:ext cx="566975" cy="25866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sp>
        <p:nvSpPr>
          <p:cNvPr id="229" name="Google Shape;229;p3"/>
          <p:cNvSpPr txBox="1">
            <a:spLocks noGrp="1"/>
          </p:cNvSpPr>
          <p:nvPr>
            <p:ph type="body" idx="2"/>
          </p:nvPr>
        </p:nvSpPr>
        <p:spPr>
          <a:xfrm>
            <a:off x="335351" y="262896"/>
            <a:ext cx="9393900" cy="58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200">
                <a:latin typeface="Prompt"/>
                <a:ea typeface="Prompt"/>
                <a:cs typeface="Prompt"/>
                <a:sym typeface="Prompt"/>
              </a:rPr>
              <a:t>1.1 Manual Download Excel เปลี่ยนให้สามารถนำเข้าและเพิ่มข้อมูลบางส่วนผ่าน Web ได้ </a:t>
            </a:r>
            <a:endParaRPr sz="2200">
              <a:latin typeface="Prompt"/>
              <a:ea typeface="Prompt"/>
              <a:cs typeface="Prompt"/>
              <a:sym typeface="Prompt"/>
            </a:endParaRPr>
          </a:p>
        </p:txBody>
      </p:sp>
      <p:pic>
        <p:nvPicPr>
          <p:cNvPr id="230" name="Google Shape;230;p3"/>
          <p:cNvPicPr preferRelativeResize="0"/>
          <p:nvPr/>
        </p:nvPicPr>
        <p:blipFill rotWithShape="1">
          <a:blip r:embed="rId3">
            <a:alphaModFix/>
          </a:blip>
          <a:srcRect t="10320" r="24431" b="42832"/>
          <a:stretch/>
        </p:blipFill>
        <p:spPr>
          <a:xfrm>
            <a:off x="7679025" y="1851050"/>
            <a:ext cx="3147007" cy="4084975"/>
          </a:xfrm>
          <a:prstGeom prst="rect">
            <a:avLst/>
          </a:prstGeom>
          <a:noFill/>
          <a:ln w="9525" cap="flat" cmpd="sng">
            <a:solidFill>
              <a:srgbClr val="000000"/>
            </a:solidFill>
            <a:prstDash val="solid"/>
            <a:round/>
            <a:headEnd type="none" w="sm" len="sm"/>
            <a:tailEnd type="none" w="sm" len="sm"/>
          </a:ln>
        </p:spPr>
      </p:pic>
      <p:sp>
        <p:nvSpPr>
          <p:cNvPr id="231" name="Google Shape;231;p3"/>
          <p:cNvSpPr txBox="1"/>
          <p:nvPr/>
        </p:nvSpPr>
        <p:spPr>
          <a:xfrm>
            <a:off x="6252474" y="1041675"/>
            <a:ext cx="53844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a:solidFill>
                  <a:srgbClr val="FF0000"/>
                </a:solidFill>
                <a:latin typeface="Prompt"/>
                <a:ea typeface="Prompt"/>
                <a:cs typeface="Prompt"/>
                <a:sym typeface="Prompt"/>
              </a:rPr>
              <a:t>New Requirement</a:t>
            </a:r>
            <a:r>
              <a:rPr lang="en-US" sz="1700">
                <a:solidFill>
                  <a:srgbClr val="FF0000"/>
                </a:solidFill>
                <a:latin typeface="Prompt"/>
                <a:ea typeface="Prompt"/>
                <a:cs typeface="Prompt"/>
                <a:sym typeface="Prompt"/>
              </a:rPr>
              <a:t> : สามารถ Input data ผ่านระบบ  และ import excel บางส่วนได้ด้วย (On Web)</a:t>
            </a:r>
            <a:endParaRPr sz="1700">
              <a:latin typeface="Prompt"/>
              <a:ea typeface="Prompt"/>
              <a:cs typeface="Prompt"/>
              <a:sym typeface="Prompt"/>
            </a:endParaRPr>
          </a:p>
        </p:txBody>
      </p:sp>
      <p:cxnSp>
        <p:nvCxnSpPr>
          <p:cNvPr id="232" name="Google Shape;232;p3"/>
          <p:cNvCxnSpPr/>
          <p:nvPr/>
        </p:nvCxnSpPr>
        <p:spPr>
          <a:xfrm>
            <a:off x="6044875" y="847900"/>
            <a:ext cx="21600" cy="5341200"/>
          </a:xfrm>
          <a:prstGeom prst="straightConnector1">
            <a:avLst/>
          </a:prstGeom>
          <a:noFill/>
          <a:ln w="19050" cap="flat" cmpd="sng">
            <a:solidFill>
              <a:schemeClr val="accent1"/>
            </a:solidFill>
            <a:prstDash val="solid"/>
            <a:round/>
            <a:headEnd type="none" w="med" len="med"/>
            <a:tailEnd type="none" w="med" len="med"/>
          </a:ln>
        </p:spPr>
      </p:cxnSp>
      <p:sp>
        <p:nvSpPr>
          <p:cNvPr id="233" name="Google Shape;233;p3"/>
          <p:cNvSpPr txBox="1">
            <a:spLocks noGrp="1"/>
          </p:cNvSpPr>
          <p:nvPr>
            <p:ph type="body" idx="2"/>
          </p:nvPr>
        </p:nvSpPr>
        <p:spPr>
          <a:xfrm>
            <a:off x="450275" y="1027405"/>
            <a:ext cx="5271000" cy="128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1700">
                <a:latin typeface="Prompt"/>
                <a:ea typeface="Prompt"/>
                <a:cs typeface="Prompt"/>
                <a:sym typeface="Prompt"/>
              </a:rPr>
              <a:t>PPS</a:t>
            </a:r>
            <a:r>
              <a:rPr lang="en-US" sz="1700" b="0">
                <a:latin typeface="Prompt"/>
                <a:ea typeface="Prompt"/>
                <a:cs typeface="Prompt"/>
                <a:sym typeface="Prompt"/>
              </a:rPr>
              <a:t> : User สามารถเลือกว่าจะใช้ pre-defined Excel ที่ดึงข้อมูลจากระบบ Smart Price มาตั้งต้นให้บางส่วน หรือ เลือกว่าจะใช้ข้อมูลทั้งหมดจาก Excel ของตนเอง</a:t>
            </a:r>
            <a:endParaRPr sz="1700" b="0">
              <a:latin typeface="Prompt"/>
              <a:ea typeface="Prompt"/>
              <a:cs typeface="Prompt"/>
              <a:sym typeface="Prompt"/>
            </a:endParaRPr>
          </a:p>
          <a:p>
            <a:pPr marL="0" lvl="0" indent="0" algn="l" rtl="0">
              <a:spcBef>
                <a:spcPts val="0"/>
              </a:spcBef>
              <a:spcAft>
                <a:spcPts val="0"/>
              </a:spcAft>
              <a:buClr>
                <a:schemeClr val="dk1"/>
              </a:buClr>
              <a:buSzPts val="2000"/>
              <a:buNone/>
            </a:pPr>
            <a:endParaRPr sz="1700" b="0">
              <a:latin typeface="Prompt"/>
              <a:ea typeface="Prompt"/>
              <a:cs typeface="Prompt"/>
              <a:sym typeface="Prompt"/>
            </a:endParaRPr>
          </a:p>
        </p:txBody>
      </p:sp>
      <p:pic>
        <p:nvPicPr>
          <p:cNvPr id="234" name="Google Shape;234;p3"/>
          <p:cNvPicPr preferRelativeResize="0"/>
          <p:nvPr/>
        </p:nvPicPr>
        <p:blipFill>
          <a:blip r:embed="rId4">
            <a:alphaModFix/>
          </a:blip>
          <a:stretch>
            <a:fillRect/>
          </a:stretch>
        </p:blipFill>
        <p:spPr>
          <a:xfrm>
            <a:off x="219200" y="2112655"/>
            <a:ext cx="5578275" cy="3140709"/>
          </a:xfrm>
          <a:prstGeom prst="rect">
            <a:avLst/>
          </a:prstGeom>
          <a:noFill/>
          <a:ln>
            <a:noFill/>
          </a:ln>
        </p:spPr>
      </p:pic>
      <p:sp>
        <p:nvSpPr>
          <p:cNvPr id="235" name="Google Shape;235;p3"/>
          <p:cNvSpPr/>
          <p:nvPr/>
        </p:nvSpPr>
        <p:spPr>
          <a:xfrm>
            <a:off x="7538725" y="193005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392288" y="4465300"/>
            <a:ext cx="1232100" cy="10344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3"/>
          <p:cNvCxnSpPr/>
          <p:nvPr/>
        </p:nvCxnSpPr>
        <p:spPr>
          <a:xfrm flipH="1">
            <a:off x="3199175" y="3752900"/>
            <a:ext cx="488100" cy="767100"/>
          </a:xfrm>
          <a:prstGeom prst="straightConnector1">
            <a:avLst/>
          </a:prstGeom>
          <a:noFill/>
          <a:ln w="28575" cap="flat" cmpd="sng">
            <a:solidFill>
              <a:srgbClr val="FF0000"/>
            </a:solidFill>
            <a:prstDash val="solid"/>
            <a:round/>
            <a:headEnd type="none" w="med" len="med"/>
            <a:tailEnd type="triangle" w="med" len="med"/>
          </a:ln>
        </p:spPr>
      </p:cxnSp>
      <p:cxnSp>
        <p:nvCxnSpPr>
          <p:cNvPr id="238" name="Google Shape;238;p3"/>
          <p:cNvCxnSpPr>
            <a:endCxn id="235" idx="3"/>
          </p:cNvCxnSpPr>
          <p:nvPr/>
        </p:nvCxnSpPr>
        <p:spPr>
          <a:xfrm rot="10800000" flipH="1">
            <a:off x="7036062" y="2812966"/>
            <a:ext cx="683100" cy="615900"/>
          </a:xfrm>
          <a:prstGeom prst="straightConnector1">
            <a:avLst/>
          </a:prstGeom>
          <a:noFill/>
          <a:ln w="28575" cap="flat" cmpd="sng">
            <a:solidFill>
              <a:srgbClr val="FF0000"/>
            </a:solidFill>
            <a:prstDash val="solid"/>
            <a:round/>
            <a:headEnd type="none" w="med" len="med"/>
            <a:tailEnd type="triangle" w="med" len="med"/>
          </a:ln>
        </p:spPr>
      </p:cxnSp>
      <p:sp>
        <p:nvSpPr>
          <p:cNvPr id="239" name="Google Shape;239;p3"/>
          <p:cNvSpPr txBox="1"/>
          <p:nvPr/>
        </p:nvSpPr>
        <p:spPr>
          <a:xfrm>
            <a:off x="7538725" y="643900"/>
            <a:ext cx="28182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700">
                <a:solidFill>
                  <a:srgbClr val="FF0000"/>
                </a:solidFill>
                <a:highlight>
                  <a:srgbClr val="FFFF00"/>
                </a:highlight>
                <a:latin typeface="Prompt"/>
                <a:ea typeface="Prompt"/>
                <a:cs typeface="Prompt"/>
                <a:sym typeface="Prompt"/>
              </a:rPr>
              <a:t>30 Manday (Transaction)</a:t>
            </a:r>
            <a:endParaRPr sz="2100">
              <a:solidFill>
                <a:schemeClr val="accent2"/>
              </a:solidFill>
              <a:highlight>
                <a:srgbClr val="FFFF00"/>
              </a:highlight>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PTT Digital Template 2017">
  <a:themeElements>
    <a:clrScheme name="Custom 2">
      <a:dk1>
        <a:srgbClr val="000000"/>
      </a:dk1>
      <a:lt1>
        <a:srgbClr val="FFFFFF"/>
      </a:lt1>
      <a:dk2>
        <a:srgbClr val="1F497D"/>
      </a:dk2>
      <a:lt2>
        <a:srgbClr val="EEECE1"/>
      </a:lt2>
      <a:accent1>
        <a:srgbClr val="00ADEF"/>
      </a:accent1>
      <a:accent2>
        <a:srgbClr val="ED1C24"/>
      </a:accent2>
      <a:accent3>
        <a:srgbClr val="1B1464"/>
      </a:accent3>
      <a:accent4>
        <a:srgbClr val="C8CACC"/>
      </a:accent4>
      <a:accent5>
        <a:srgbClr val="2E2F59"/>
      </a:accent5>
      <a:accent6>
        <a:srgbClr val="F05C69"/>
      </a:accent6>
      <a:hlink>
        <a:srgbClr val="0000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TotalTime>
  <Words>5736</Words>
  <Application>Microsoft Office PowerPoint</Application>
  <PresentationFormat>Widescreen</PresentationFormat>
  <Paragraphs>1124</Paragraphs>
  <Slides>60</Slides>
  <Notes>55</Notes>
  <HiddenSlides>30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Browallia New</vt:lpstr>
      <vt:lpstr>Arial</vt:lpstr>
      <vt:lpstr>Tahoma</vt:lpstr>
      <vt:lpstr>Prompt</vt:lpstr>
      <vt:lpstr>PTT Digital Template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Anuwat Ngaongam</dc:creator>
  <cp:lastModifiedBy>Chalida Jitprasert</cp:lastModifiedBy>
  <cp:revision>46</cp:revision>
  <dcterms:created xsi:type="dcterms:W3CDTF">2018-01-12T05:19:24Z</dcterms:created>
  <dcterms:modified xsi:type="dcterms:W3CDTF">2022-03-30T15:36:08Z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0x0101008FD02FAAEF2B9C4AAFE4F573C7FF3766</vt:lpwstr>
  </property>
  <property fmtid="{D5CDD505-2E9C-101B-9397-08002B2CF9AE}" pid="3" name="TemplateUrl">
    <vt:lpwstr/>
  </property>
</Properties>
</file>